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60" r:id="rId34"/>
    <p:sldId id="291" r:id="rId35"/>
    <p:sldId id="292" r:id="rId36"/>
    <p:sldId id="293" r:id="rId37"/>
    <p:sldId id="294" r:id="rId38"/>
    <p:sldId id="296" r:id="rId39"/>
    <p:sldId id="295" r:id="rId40"/>
    <p:sldId id="297" r:id="rId41"/>
    <p:sldId id="298" r:id="rId42"/>
    <p:sldId id="299" r:id="rId43"/>
    <p:sldId id="300" r:id="rId44"/>
    <p:sldId id="301" r:id="rId45"/>
    <p:sldId id="302" r:id="rId46"/>
    <p:sldId id="303" r:id="rId47"/>
    <p:sldId id="304" r:id="rId48"/>
    <p:sldId id="305" r:id="rId49"/>
    <p:sldId id="261" r:id="rId50"/>
    <p:sldId id="306" r:id="rId51"/>
    <p:sldId id="307" r:id="rId52"/>
    <p:sldId id="308" r:id="rId53"/>
    <p:sldId id="309" r:id="rId54"/>
    <p:sldId id="310" r:id="rId55"/>
    <p:sldId id="311" r:id="rId56"/>
    <p:sldId id="312" r:id="rId57"/>
    <p:sldId id="313" r:id="rId58"/>
    <p:sldId id="314" r:id="rId59"/>
    <p:sldId id="315" r:id="rId60"/>
  </p:sldIdLst>
  <p:sldSz cx="12198350" cy="6869113"/>
  <p:notesSz cx="6858000" cy="9144000"/>
  <p:defaultTextStyle>
    <a:defPPr>
      <a:defRPr lang="zh-CN"/>
    </a:defPPr>
    <a:lvl1pPr marL="0" algn="l" defTabSz="1089508" rtl="0" eaLnBrk="1" latinLnBrk="0" hangingPunct="1">
      <a:defRPr sz="2100" kern="1200">
        <a:solidFill>
          <a:schemeClr val="tx1"/>
        </a:solidFill>
        <a:latin typeface="+mn-lt"/>
        <a:ea typeface="+mn-ea"/>
        <a:cs typeface="+mn-cs"/>
      </a:defRPr>
    </a:lvl1pPr>
    <a:lvl2pPr marL="544754" algn="l" defTabSz="1089508" rtl="0" eaLnBrk="1" latinLnBrk="0" hangingPunct="1">
      <a:defRPr sz="2100" kern="1200">
        <a:solidFill>
          <a:schemeClr val="tx1"/>
        </a:solidFill>
        <a:latin typeface="+mn-lt"/>
        <a:ea typeface="+mn-ea"/>
        <a:cs typeface="+mn-cs"/>
      </a:defRPr>
    </a:lvl2pPr>
    <a:lvl3pPr marL="1089508" algn="l" defTabSz="1089508" rtl="0" eaLnBrk="1" latinLnBrk="0" hangingPunct="1">
      <a:defRPr sz="2100" kern="1200">
        <a:solidFill>
          <a:schemeClr val="tx1"/>
        </a:solidFill>
        <a:latin typeface="+mn-lt"/>
        <a:ea typeface="+mn-ea"/>
        <a:cs typeface="+mn-cs"/>
      </a:defRPr>
    </a:lvl3pPr>
    <a:lvl4pPr marL="1634261" algn="l" defTabSz="1089508" rtl="0" eaLnBrk="1" latinLnBrk="0" hangingPunct="1">
      <a:defRPr sz="2100" kern="1200">
        <a:solidFill>
          <a:schemeClr val="tx1"/>
        </a:solidFill>
        <a:latin typeface="+mn-lt"/>
        <a:ea typeface="+mn-ea"/>
        <a:cs typeface="+mn-cs"/>
      </a:defRPr>
    </a:lvl4pPr>
    <a:lvl5pPr marL="2179015" algn="l" defTabSz="1089508" rtl="0" eaLnBrk="1" latinLnBrk="0" hangingPunct="1">
      <a:defRPr sz="2100" kern="1200">
        <a:solidFill>
          <a:schemeClr val="tx1"/>
        </a:solidFill>
        <a:latin typeface="+mn-lt"/>
        <a:ea typeface="+mn-ea"/>
        <a:cs typeface="+mn-cs"/>
      </a:defRPr>
    </a:lvl5pPr>
    <a:lvl6pPr marL="2723769" algn="l" defTabSz="1089508" rtl="0" eaLnBrk="1" latinLnBrk="0" hangingPunct="1">
      <a:defRPr sz="2100" kern="1200">
        <a:solidFill>
          <a:schemeClr val="tx1"/>
        </a:solidFill>
        <a:latin typeface="+mn-lt"/>
        <a:ea typeface="+mn-ea"/>
        <a:cs typeface="+mn-cs"/>
      </a:defRPr>
    </a:lvl6pPr>
    <a:lvl7pPr marL="3268523" algn="l" defTabSz="1089508" rtl="0" eaLnBrk="1" latinLnBrk="0" hangingPunct="1">
      <a:defRPr sz="2100" kern="1200">
        <a:solidFill>
          <a:schemeClr val="tx1"/>
        </a:solidFill>
        <a:latin typeface="+mn-lt"/>
        <a:ea typeface="+mn-ea"/>
        <a:cs typeface="+mn-cs"/>
      </a:defRPr>
    </a:lvl7pPr>
    <a:lvl8pPr marL="3813277" algn="l" defTabSz="1089508" rtl="0" eaLnBrk="1" latinLnBrk="0" hangingPunct="1">
      <a:defRPr sz="2100" kern="1200">
        <a:solidFill>
          <a:schemeClr val="tx1"/>
        </a:solidFill>
        <a:latin typeface="+mn-lt"/>
        <a:ea typeface="+mn-ea"/>
        <a:cs typeface="+mn-cs"/>
      </a:defRPr>
    </a:lvl8pPr>
    <a:lvl9pPr marL="4358030" algn="l" defTabSz="1089508"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00"/>
    <a:srgbClr val="FFFFFF"/>
    <a:srgbClr val="9966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150" autoAdjust="0"/>
    <p:restoredTop sz="94660"/>
  </p:normalViewPr>
  <p:slideViewPr>
    <p:cSldViewPr>
      <p:cViewPr varScale="1">
        <p:scale>
          <a:sx n="114" d="100"/>
          <a:sy n="114" d="100"/>
        </p:scale>
        <p:origin x="-864" y="-96"/>
      </p:cViewPr>
      <p:guideLst>
        <p:guide orient="horz" pos="2164"/>
        <p:guide pos="384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876" y="2133878"/>
            <a:ext cx="10368598" cy="147240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753" y="3892497"/>
            <a:ext cx="8538845" cy="1755440"/>
          </a:xfrm>
        </p:spPr>
        <p:txBody>
          <a:bodyPr/>
          <a:lstStyle>
            <a:lvl1pPr marL="0" indent="0" algn="ctr">
              <a:buNone/>
              <a:defRPr>
                <a:solidFill>
                  <a:schemeClr val="tx1">
                    <a:tint val="75000"/>
                  </a:schemeClr>
                </a:solidFill>
              </a:defRPr>
            </a:lvl1pPr>
            <a:lvl2pPr marL="544754" indent="0" algn="ctr">
              <a:buNone/>
              <a:defRPr>
                <a:solidFill>
                  <a:schemeClr val="tx1">
                    <a:tint val="75000"/>
                  </a:schemeClr>
                </a:solidFill>
              </a:defRPr>
            </a:lvl2pPr>
            <a:lvl3pPr marL="1089508" indent="0" algn="ctr">
              <a:buNone/>
              <a:defRPr>
                <a:solidFill>
                  <a:schemeClr val="tx1">
                    <a:tint val="75000"/>
                  </a:schemeClr>
                </a:solidFill>
              </a:defRPr>
            </a:lvl3pPr>
            <a:lvl4pPr marL="1634261" indent="0" algn="ctr">
              <a:buNone/>
              <a:defRPr>
                <a:solidFill>
                  <a:schemeClr val="tx1">
                    <a:tint val="75000"/>
                  </a:schemeClr>
                </a:solidFill>
              </a:defRPr>
            </a:lvl4pPr>
            <a:lvl5pPr marL="2179015" indent="0" algn="ctr">
              <a:buNone/>
              <a:defRPr>
                <a:solidFill>
                  <a:schemeClr val="tx1">
                    <a:tint val="75000"/>
                  </a:schemeClr>
                </a:solidFill>
              </a:defRPr>
            </a:lvl5pPr>
            <a:lvl6pPr marL="2723769" indent="0" algn="ctr">
              <a:buNone/>
              <a:defRPr>
                <a:solidFill>
                  <a:schemeClr val="tx1">
                    <a:tint val="75000"/>
                  </a:schemeClr>
                </a:solidFill>
              </a:defRPr>
            </a:lvl6pPr>
            <a:lvl7pPr marL="3268523" indent="0" algn="ctr">
              <a:buNone/>
              <a:defRPr>
                <a:solidFill>
                  <a:schemeClr val="tx1">
                    <a:tint val="75000"/>
                  </a:schemeClr>
                </a:solidFill>
              </a:defRPr>
            </a:lvl7pPr>
            <a:lvl8pPr marL="3813277" indent="0" algn="ctr">
              <a:buNone/>
              <a:defRPr>
                <a:solidFill>
                  <a:schemeClr val="tx1">
                    <a:tint val="75000"/>
                  </a:schemeClr>
                </a:solidFill>
              </a:defRPr>
            </a:lvl8pPr>
            <a:lvl9pPr marL="435803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Picture 2" descr="C:\Users\Administrator\Desktop\国家英语概况\英语国家概况.jpg"/>
          <p:cNvPicPr>
            <a:picLocks noChangeAspect="1" noChangeArrowheads="1"/>
          </p:cNvPicPr>
          <p:nvPr userDrawn="1"/>
        </p:nvPicPr>
        <p:blipFill>
          <a:blip r:embed="rId2" cstate="print"/>
          <a:srcRect/>
          <a:stretch>
            <a:fillRect/>
          </a:stretch>
        </p:blipFill>
        <p:spPr bwMode="auto">
          <a:xfrm>
            <a:off x="0" y="0"/>
            <a:ext cx="12198350" cy="68707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5084"/>
            <a:ext cx="2744629" cy="586100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5084"/>
            <a:ext cx="8030580" cy="586100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Picture 2" descr="C:\Users\Administrator\Desktop\001.png">
            <a:hlinkClick r:id="rId2" action="ppaction://hlinksldjump"/>
          </p:cNvPr>
          <p:cNvPicPr>
            <a:picLocks noChangeAspect="1" noChangeArrowheads="1"/>
          </p:cNvPicPr>
          <p:nvPr userDrawn="1"/>
        </p:nvPicPr>
        <p:blipFill>
          <a:blip r:embed="rId3" cstate="print"/>
          <a:srcRect/>
          <a:stretch>
            <a:fillRect/>
          </a:stretch>
        </p:blipFill>
        <p:spPr bwMode="auto">
          <a:xfrm>
            <a:off x="9393676" y="6473113"/>
            <a:ext cx="348837" cy="360000"/>
          </a:xfrm>
          <a:prstGeom prst="rect">
            <a:avLst/>
          </a:prstGeom>
          <a:noFill/>
        </p:spPr>
      </p:pic>
      <p:pic>
        <p:nvPicPr>
          <p:cNvPr id="8" name="Picture 3" descr="C:\Users\Administrator\Desktop\002.png">
            <a:hlinkClick r:id="" action="ppaction://hlinkshowjump?jump=endshow"/>
          </p:cNvPr>
          <p:cNvPicPr>
            <a:picLocks noChangeAspect="1" noChangeArrowheads="1"/>
          </p:cNvPicPr>
          <p:nvPr userDrawn="1"/>
        </p:nvPicPr>
        <p:blipFill>
          <a:blip r:embed="rId4" cstate="print"/>
          <a:srcRect/>
          <a:stretch>
            <a:fillRect/>
          </a:stretch>
        </p:blipFill>
        <p:spPr bwMode="auto">
          <a:xfrm>
            <a:off x="11457025" y="6473113"/>
            <a:ext cx="348923" cy="360000"/>
          </a:xfrm>
          <a:prstGeom prst="rect">
            <a:avLst/>
          </a:prstGeom>
          <a:noFill/>
        </p:spPr>
      </p:pic>
      <p:pic>
        <p:nvPicPr>
          <p:cNvPr id="9" name="Picture 4" descr="C:\Users\Administrator\Desktop\003.png">
            <a:hlinkClick r:id="" action="ppaction://hlinkshowjump?jump=previousslide"/>
          </p:cNvPr>
          <p:cNvPicPr>
            <a:picLocks noChangeAspect="1" noChangeArrowheads="1"/>
          </p:cNvPicPr>
          <p:nvPr userDrawn="1"/>
        </p:nvPicPr>
        <p:blipFill>
          <a:blip r:embed="rId5" cstate="print"/>
          <a:srcRect/>
          <a:stretch>
            <a:fillRect/>
          </a:stretch>
        </p:blipFill>
        <p:spPr bwMode="auto">
          <a:xfrm>
            <a:off x="10768355" y="6473113"/>
            <a:ext cx="351563" cy="360000"/>
          </a:xfrm>
          <a:prstGeom prst="rect">
            <a:avLst/>
          </a:prstGeom>
          <a:noFill/>
        </p:spPr>
      </p:pic>
      <p:pic>
        <p:nvPicPr>
          <p:cNvPr id="10" name="Picture 5" descr="C:\Users\Administrator\Desktop\004.png">
            <a:hlinkClick r:id="" action="ppaction://hlinkshowjump?jump=nextslide"/>
          </p:cNvPr>
          <p:cNvPicPr>
            <a:picLocks noChangeAspect="1" noChangeArrowheads="1"/>
          </p:cNvPicPr>
          <p:nvPr userDrawn="1"/>
        </p:nvPicPr>
        <p:blipFill>
          <a:blip r:embed="rId6" cstate="print"/>
          <a:srcRect/>
          <a:stretch>
            <a:fillRect/>
          </a:stretch>
        </p:blipFill>
        <p:spPr bwMode="auto">
          <a:xfrm>
            <a:off x="10079620" y="6473113"/>
            <a:ext cx="351628" cy="360000"/>
          </a:xfrm>
          <a:prstGeom prst="rect">
            <a:avLst/>
          </a:prstGeom>
          <a:noFill/>
        </p:spPr>
      </p:pic>
      <p:cxnSp>
        <p:nvCxnSpPr>
          <p:cNvPr id="12" name="直接连接符 11"/>
          <p:cNvCxnSpPr/>
          <p:nvPr userDrawn="1"/>
        </p:nvCxnSpPr>
        <p:spPr>
          <a:xfrm>
            <a:off x="775" y="987298"/>
            <a:ext cx="12196800" cy="1588"/>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585" y="4414042"/>
            <a:ext cx="10368598" cy="1364282"/>
          </a:xfrm>
        </p:spPr>
        <p:txBody>
          <a:bodyPr anchor="t"/>
          <a:lstStyle>
            <a:lvl1pPr algn="l">
              <a:defRPr sz="48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585" y="2911424"/>
            <a:ext cx="10368598" cy="1502618"/>
          </a:xfrm>
        </p:spPr>
        <p:txBody>
          <a:bodyPr anchor="b"/>
          <a:lstStyle>
            <a:lvl1pPr marL="0" indent="0">
              <a:buNone/>
              <a:defRPr sz="2400">
                <a:solidFill>
                  <a:schemeClr val="tx1">
                    <a:tint val="75000"/>
                  </a:schemeClr>
                </a:solidFill>
              </a:defRPr>
            </a:lvl1pPr>
            <a:lvl2pPr marL="544754" indent="0">
              <a:buNone/>
              <a:defRPr sz="2100">
                <a:solidFill>
                  <a:schemeClr val="tx1">
                    <a:tint val="75000"/>
                  </a:schemeClr>
                </a:solidFill>
              </a:defRPr>
            </a:lvl2pPr>
            <a:lvl3pPr marL="1089508" indent="0">
              <a:buNone/>
              <a:defRPr sz="1900">
                <a:solidFill>
                  <a:schemeClr val="tx1">
                    <a:tint val="75000"/>
                  </a:schemeClr>
                </a:solidFill>
              </a:defRPr>
            </a:lvl3pPr>
            <a:lvl4pPr marL="1634261" indent="0">
              <a:buNone/>
              <a:defRPr sz="1700">
                <a:solidFill>
                  <a:schemeClr val="tx1">
                    <a:tint val="75000"/>
                  </a:schemeClr>
                </a:solidFill>
              </a:defRPr>
            </a:lvl4pPr>
            <a:lvl5pPr marL="2179015" indent="0">
              <a:buNone/>
              <a:defRPr sz="1700">
                <a:solidFill>
                  <a:schemeClr val="tx1">
                    <a:tint val="75000"/>
                  </a:schemeClr>
                </a:solidFill>
              </a:defRPr>
            </a:lvl5pPr>
            <a:lvl6pPr marL="2723769" indent="0">
              <a:buNone/>
              <a:defRPr sz="1700">
                <a:solidFill>
                  <a:schemeClr val="tx1">
                    <a:tint val="75000"/>
                  </a:schemeClr>
                </a:solidFill>
              </a:defRPr>
            </a:lvl6pPr>
            <a:lvl7pPr marL="3268523" indent="0">
              <a:buNone/>
              <a:defRPr sz="1700">
                <a:solidFill>
                  <a:schemeClr val="tx1">
                    <a:tint val="75000"/>
                  </a:schemeClr>
                </a:solidFill>
              </a:defRPr>
            </a:lvl7pPr>
            <a:lvl8pPr marL="3813277" indent="0">
              <a:buNone/>
              <a:defRPr sz="1700">
                <a:solidFill>
                  <a:schemeClr val="tx1">
                    <a:tint val="75000"/>
                  </a:schemeClr>
                </a:solidFill>
              </a:defRPr>
            </a:lvl8pPr>
            <a:lvl9pPr marL="4358030" indent="0">
              <a:buNone/>
              <a:defRPr sz="17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7" y="1602794"/>
            <a:ext cx="5387605" cy="4533297"/>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0828" y="1602794"/>
            <a:ext cx="5387605" cy="4533297"/>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918" y="1537600"/>
            <a:ext cx="5389723" cy="640799"/>
          </a:xfrm>
        </p:spPr>
        <p:txBody>
          <a:bodyPr anchor="b"/>
          <a:lstStyle>
            <a:lvl1pPr marL="0" indent="0">
              <a:buNone/>
              <a:defRPr sz="2900" b="1"/>
            </a:lvl1pPr>
            <a:lvl2pPr marL="544754" indent="0">
              <a:buNone/>
              <a:defRPr sz="2400" b="1"/>
            </a:lvl2pPr>
            <a:lvl3pPr marL="1089508" indent="0">
              <a:buNone/>
              <a:defRPr sz="2100" b="1"/>
            </a:lvl3pPr>
            <a:lvl4pPr marL="1634261" indent="0">
              <a:buNone/>
              <a:defRPr sz="1900" b="1"/>
            </a:lvl4pPr>
            <a:lvl5pPr marL="2179015" indent="0">
              <a:buNone/>
              <a:defRPr sz="1900" b="1"/>
            </a:lvl5pPr>
            <a:lvl6pPr marL="2723769" indent="0">
              <a:buNone/>
              <a:defRPr sz="1900" b="1"/>
            </a:lvl6pPr>
            <a:lvl7pPr marL="3268523" indent="0">
              <a:buNone/>
              <a:defRPr sz="1900" b="1"/>
            </a:lvl7pPr>
            <a:lvl8pPr marL="3813277" indent="0">
              <a:buNone/>
              <a:defRPr sz="1900" b="1"/>
            </a:lvl8pPr>
            <a:lvl9pPr marL="4358030" indent="0">
              <a:buNone/>
              <a:defRPr sz="1900" b="1"/>
            </a:lvl9pPr>
          </a:lstStyle>
          <a:p>
            <a:pPr lvl="0"/>
            <a:r>
              <a:rPr lang="zh-CN" altLang="en-US" smtClean="0"/>
              <a:t>单击此处编辑母版文本样式</a:t>
            </a:r>
          </a:p>
        </p:txBody>
      </p:sp>
      <p:sp>
        <p:nvSpPr>
          <p:cNvPr id="4" name="内容占位符 3"/>
          <p:cNvSpPr>
            <a:spLocks noGrp="1"/>
          </p:cNvSpPr>
          <p:nvPr>
            <p:ph sz="half" idx="2"/>
          </p:nvPr>
        </p:nvSpPr>
        <p:spPr>
          <a:xfrm>
            <a:off x="609918" y="2178399"/>
            <a:ext cx="5389723" cy="3957691"/>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593" y="1537600"/>
            <a:ext cx="5391840" cy="640799"/>
          </a:xfrm>
        </p:spPr>
        <p:txBody>
          <a:bodyPr anchor="b"/>
          <a:lstStyle>
            <a:lvl1pPr marL="0" indent="0">
              <a:buNone/>
              <a:defRPr sz="2900" b="1"/>
            </a:lvl1pPr>
            <a:lvl2pPr marL="544754" indent="0">
              <a:buNone/>
              <a:defRPr sz="2400" b="1"/>
            </a:lvl2pPr>
            <a:lvl3pPr marL="1089508" indent="0">
              <a:buNone/>
              <a:defRPr sz="2100" b="1"/>
            </a:lvl3pPr>
            <a:lvl4pPr marL="1634261" indent="0">
              <a:buNone/>
              <a:defRPr sz="1900" b="1"/>
            </a:lvl4pPr>
            <a:lvl5pPr marL="2179015" indent="0">
              <a:buNone/>
              <a:defRPr sz="1900" b="1"/>
            </a:lvl5pPr>
            <a:lvl6pPr marL="2723769" indent="0">
              <a:buNone/>
              <a:defRPr sz="1900" b="1"/>
            </a:lvl6pPr>
            <a:lvl7pPr marL="3268523" indent="0">
              <a:buNone/>
              <a:defRPr sz="1900" b="1"/>
            </a:lvl7pPr>
            <a:lvl8pPr marL="3813277" indent="0">
              <a:buNone/>
              <a:defRPr sz="1900" b="1"/>
            </a:lvl8pPr>
            <a:lvl9pPr marL="4358030" indent="0">
              <a:buNone/>
              <a:defRPr sz="1900" b="1"/>
            </a:lvl9pPr>
          </a:lstStyle>
          <a:p>
            <a:pPr lvl="0"/>
            <a:r>
              <a:rPr lang="zh-CN" altLang="en-US" smtClean="0"/>
              <a:t>单击此处编辑母版文本样式</a:t>
            </a:r>
          </a:p>
        </p:txBody>
      </p:sp>
      <p:sp>
        <p:nvSpPr>
          <p:cNvPr id="6" name="内容占位符 5"/>
          <p:cNvSpPr>
            <a:spLocks noGrp="1"/>
          </p:cNvSpPr>
          <p:nvPr>
            <p:ph sz="quarter" idx="4"/>
          </p:nvPr>
        </p:nvSpPr>
        <p:spPr>
          <a:xfrm>
            <a:off x="6196593" y="2178399"/>
            <a:ext cx="5391840" cy="3957691"/>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cxnSp>
        <p:nvCxnSpPr>
          <p:cNvPr id="10" name="直接连接符 9"/>
          <p:cNvCxnSpPr/>
          <p:nvPr userDrawn="1"/>
        </p:nvCxnSpPr>
        <p:spPr>
          <a:xfrm>
            <a:off x="775" y="987298"/>
            <a:ext cx="12196800" cy="1588"/>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3492"/>
            <a:ext cx="4013173" cy="1163933"/>
          </a:xfrm>
        </p:spPr>
        <p:txBody>
          <a:bodyPr anchor="b"/>
          <a:lstStyle>
            <a:lvl1pPr algn="l">
              <a:defRPr sz="2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493"/>
            <a:ext cx="6819216" cy="586259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18" y="1437426"/>
            <a:ext cx="4013173" cy="4698665"/>
          </a:xfrm>
        </p:spPr>
        <p:txBody>
          <a:bodyPr/>
          <a:lstStyle>
            <a:lvl1pPr marL="0" indent="0">
              <a:buNone/>
              <a:defRPr sz="1700"/>
            </a:lvl1pPr>
            <a:lvl2pPr marL="544754" indent="0">
              <a:buNone/>
              <a:defRPr sz="1400"/>
            </a:lvl2pPr>
            <a:lvl3pPr marL="1089508" indent="0">
              <a:buNone/>
              <a:defRPr sz="1200"/>
            </a:lvl3pPr>
            <a:lvl4pPr marL="1634261" indent="0">
              <a:buNone/>
              <a:defRPr sz="1100"/>
            </a:lvl4pPr>
            <a:lvl5pPr marL="2179015" indent="0">
              <a:buNone/>
              <a:defRPr sz="1100"/>
            </a:lvl5pPr>
            <a:lvl6pPr marL="2723769" indent="0">
              <a:buNone/>
              <a:defRPr sz="1100"/>
            </a:lvl6pPr>
            <a:lvl7pPr marL="3268523" indent="0">
              <a:buNone/>
              <a:defRPr sz="1100"/>
            </a:lvl7pPr>
            <a:lvl8pPr marL="3813277" indent="0">
              <a:buNone/>
              <a:defRPr sz="1100"/>
            </a:lvl8pPr>
            <a:lvl9pPr marL="4358030"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8379"/>
            <a:ext cx="7319010" cy="567656"/>
          </a:xfrm>
        </p:spPr>
        <p:txBody>
          <a:bodyPr anchor="b"/>
          <a:lstStyle>
            <a:lvl1pPr algn="l">
              <a:defRPr sz="2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3768"/>
            <a:ext cx="7319010" cy="4121468"/>
          </a:xfrm>
        </p:spPr>
        <p:txBody>
          <a:bodyPr/>
          <a:lstStyle>
            <a:lvl1pPr marL="0" indent="0">
              <a:buNone/>
              <a:defRPr sz="3800"/>
            </a:lvl1pPr>
            <a:lvl2pPr marL="544754" indent="0">
              <a:buNone/>
              <a:defRPr sz="3300"/>
            </a:lvl2pPr>
            <a:lvl3pPr marL="1089508" indent="0">
              <a:buNone/>
              <a:defRPr sz="2900"/>
            </a:lvl3pPr>
            <a:lvl4pPr marL="1634261" indent="0">
              <a:buNone/>
              <a:defRPr sz="2400"/>
            </a:lvl4pPr>
            <a:lvl5pPr marL="2179015" indent="0">
              <a:buNone/>
              <a:defRPr sz="2400"/>
            </a:lvl5pPr>
            <a:lvl6pPr marL="2723769" indent="0">
              <a:buNone/>
              <a:defRPr sz="2400"/>
            </a:lvl6pPr>
            <a:lvl7pPr marL="3268523" indent="0">
              <a:buNone/>
              <a:defRPr sz="2400"/>
            </a:lvl7pPr>
            <a:lvl8pPr marL="3813277" indent="0">
              <a:buNone/>
              <a:defRPr sz="2400"/>
            </a:lvl8pPr>
            <a:lvl9pPr marL="4358030" indent="0">
              <a:buNone/>
              <a:defRPr sz="2400"/>
            </a:lvl9pPr>
          </a:lstStyle>
          <a:p>
            <a:endParaRPr lang="zh-CN" altLang="en-US"/>
          </a:p>
        </p:txBody>
      </p:sp>
      <p:sp>
        <p:nvSpPr>
          <p:cNvPr id="4" name="文本占位符 3"/>
          <p:cNvSpPr>
            <a:spLocks noGrp="1"/>
          </p:cNvSpPr>
          <p:nvPr>
            <p:ph type="body" sz="half" idx="2"/>
          </p:nvPr>
        </p:nvSpPr>
        <p:spPr>
          <a:xfrm>
            <a:off x="2390962" y="5376036"/>
            <a:ext cx="7319010" cy="806166"/>
          </a:xfrm>
        </p:spPr>
        <p:txBody>
          <a:bodyPr/>
          <a:lstStyle>
            <a:lvl1pPr marL="0" indent="0">
              <a:buNone/>
              <a:defRPr sz="1700"/>
            </a:lvl1pPr>
            <a:lvl2pPr marL="544754" indent="0">
              <a:buNone/>
              <a:defRPr sz="1400"/>
            </a:lvl2pPr>
            <a:lvl3pPr marL="1089508" indent="0">
              <a:buNone/>
              <a:defRPr sz="1200"/>
            </a:lvl3pPr>
            <a:lvl4pPr marL="1634261" indent="0">
              <a:buNone/>
              <a:defRPr sz="1100"/>
            </a:lvl4pPr>
            <a:lvl5pPr marL="2179015" indent="0">
              <a:buNone/>
              <a:defRPr sz="1100"/>
            </a:lvl5pPr>
            <a:lvl6pPr marL="2723769" indent="0">
              <a:buNone/>
              <a:defRPr sz="1100"/>
            </a:lvl6pPr>
            <a:lvl7pPr marL="3268523" indent="0">
              <a:buNone/>
              <a:defRPr sz="1100"/>
            </a:lvl7pPr>
            <a:lvl8pPr marL="3813277" indent="0">
              <a:buNone/>
              <a:defRPr sz="1100"/>
            </a:lvl8pPr>
            <a:lvl9pPr marL="4358030"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0" y="6437113"/>
            <a:ext cx="12196763" cy="43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l" eaLnBrk="0" hangingPunct="0">
              <a:defRPr/>
            </a:pPr>
            <a:r>
              <a:rPr lang="zh-CN" altLang="en-US" dirty="0" smtClean="0">
                <a:solidFill>
                  <a:schemeClr val="tx1"/>
                </a:solidFill>
              </a:rPr>
              <a:t>大连理工大学出版社</a:t>
            </a:r>
            <a:endParaRPr lang="zh-CN" altLang="en-US" dirty="0">
              <a:solidFill>
                <a:schemeClr val="tx1"/>
              </a:solidFill>
            </a:endParaRPr>
          </a:p>
        </p:txBody>
      </p:sp>
      <p:sp>
        <p:nvSpPr>
          <p:cNvPr id="3" name="文本占位符 2"/>
          <p:cNvSpPr>
            <a:spLocks noGrp="1"/>
          </p:cNvSpPr>
          <p:nvPr>
            <p:ph type="body" idx="1"/>
          </p:nvPr>
        </p:nvSpPr>
        <p:spPr>
          <a:xfrm>
            <a:off x="609918" y="1602794"/>
            <a:ext cx="10978515" cy="4533297"/>
          </a:xfrm>
          <a:prstGeom prst="rect">
            <a:avLst/>
          </a:prstGeom>
        </p:spPr>
        <p:txBody>
          <a:bodyPr vert="horz" lIns="108951" tIns="54475" rIns="108951" bIns="5447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917" y="6366650"/>
            <a:ext cx="2846282" cy="365717"/>
          </a:xfrm>
          <a:prstGeom prst="rect">
            <a:avLst/>
          </a:prstGeom>
        </p:spPr>
        <p:txBody>
          <a:bodyPr vert="horz" lIns="108951" tIns="54475" rIns="108951" bIns="54475" rtlCol="0" anchor="ctr"/>
          <a:lstStyle>
            <a:lvl1pPr algn="l">
              <a:defRPr sz="1400">
                <a:solidFill>
                  <a:schemeClr val="tx1">
                    <a:tint val="75000"/>
                  </a:schemeClr>
                </a:solidFill>
              </a:defRPr>
            </a:lvl1pPr>
          </a:lstStyle>
          <a:p>
            <a:fld id="{530820CF-B880-4189-942D-D702A7CBA730}" type="datetimeFigureOut">
              <a:rPr lang="zh-CN" altLang="en-US" smtClean="0"/>
              <a:pPr/>
              <a:t>2016/8/18</a:t>
            </a:fld>
            <a:endParaRPr lang="zh-CN" altLang="en-US"/>
          </a:p>
        </p:txBody>
      </p:sp>
      <p:sp>
        <p:nvSpPr>
          <p:cNvPr id="5" name="页脚占位符 4"/>
          <p:cNvSpPr>
            <a:spLocks noGrp="1"/>
          </p:cNvSpPr>
          <p:nvPr>
            <p:ph type="ftr" sz="quarter" idx="3"/>
          </p:nvPr>
        </p:nvSpPr>
        <p:spPr>
          <a:xfrm>
            <a:off x="4167770" y="6366650"/>
            <a:ext cx="3862811" cy="365717"/>
          </a:xfrm>
          <a:prstGeom prst="rect">
            <a:avLst/>
          </a:prstGeom>
        </p:spPr>
        <p:txBody>
          <a:bodyPr vert="horz" lIns="108951" tIns="54475" rIns="108951" bIns="54475"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42151" y="6366650"/>
            <a:ext cx="2846282" cy="365717"/>
          </a:xfrm>
          <a:prstGeom prst="rect">
            <a:avLst/>
          </a:prstGeom>
        </p:spPr>
        <p:txBody>
          <a:bodyPr vert="horz" lIns="108951" tIns="54475" rIns="108951" bIns="54475" rtlCol="0" anchor="ctr"/>
          <a:lstStyle>
            <a:lvl1pPr algn="r">
              <a:defRPr sz="1400">
                <a:solidFill>
                  <a:schemeClr val="tx1">
                    <a:tint val="75000"/>
                  </a:schemeClr>
                </a:solidFill>
              </a:defRPr>
            </a:lvl1pPr>
          </a:lstStyle>
          <a:p>
            <a:fld id="{0C913308-F349-4B6D-A68A-DD1791B4A57B}" type="slidenum">
              <a:rPr lang="zh-CN" altLang="en-US" smtClean="0"/>
              <a:pPr/>
              <a:t>‹#›</a:t>
            </a:fld>
            <a:endParaRPr lang="zh-CN" altLang="en-US"/>
          </a:p>
        </p:txBody>
      </p:sp>
      <p:sp>
        <p:nvSpPr>
          <p:cNvPr id="8" name="矩形 7"/>
          <p:cNvSpPr/>
          <p:nvPr userDrawn="1"/>
        </p:nvSpPr>
        <p:spPr>
          <a:xfrm>
            <a:off x="0" y="0"/>
            <a:ext cx="12196763" cy="5762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eaLnBrk="0" hangingPunct="0">
              <a:defRPr/>
            </a:pPr>
            <a:endParaRPr lang="zh-CN" altLang="en-US"/>
          </a:p>
        </p:txBody>
      </p:sp>
      <p:sp>
        <p:nvSpPr>
          <p:cNvPr id="9" name="矩形 8"/>
          <p:cNvSpPr/>
          <p:nvPr userDrawn="1"/>
        </p:nvSpPr>
        <p:spPr>
          <a:xfrm>
            <a:off x="0" y="568647"/>
            <a:ext cx="12196763"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eaLnBrk="0" hangingPunct="0">
              <a:defRPr/>
            </a:pPr>
            <a:endParaRPr lang="zh-CN" altLang="en-US"/>
          </a:p>
        </p:txBody>
      </p:sp>
      <p:sp>
        <p:nvSpPr>
          <p:cNvPr id="2" name="标题占位符 1"/>
          <p:cNvSpPr>
            <a:spLocks noGrp="1"/>
          </p:cNvSpPr>
          <p:nvPr>
            <p:ph type="title"/>
          </p:nvPr>
        </p:nvSpPr>
        <p:spPr>
          <a:xfrm>
            <a:off x="2170085" y="8389"/>
            <a:ext cx="4528902" cy="540901"/>
          </a:xfrm>
          <a:prstGeom prst="rect">
            <a:avLst/>
          </a:prstGeom>
        </p:spPr>
        <p:txBody>
          <a:bodyPr vert="horz" wrap="none" lIns="108951" tIns="54475" rIns="108951" bIns="54475" rtlCol="0" anchor="ctr">
            <a:spAutoFit/>
          </a:bodyPr>
          <a:lstStyle/>
          <a:p>
            <a:r>
              <a:rPr lang="zh-CN" altLang="en-US" smtClean="0"/>
              <a:t>单击此处编辑母版标题样式</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9508" rtl="0" eaLnBrk="1" latinLnBrk="0" hangingPunct="1">
        <a:spcBef>
          <a:spcPct val="0"/>
        </a:spcBef>
        <a:buNone/>
        <a:defRPr sz="2800" kern="1200">
          <a:solidFill>
            <a:schemeClr val="tx1"/>
          </a:solidFill>
          <a:latin typeface="+mj-lt"/>
          <a:ea typeface="+mj-ea"/>
          <a:cs typeface="+mj-cs"/>
        </a:defRPr>
      </a:lvl1pPr>
    </p:titleStyle>
    <p:bodyStyle>
      <a:lvl1pPr marL="408565" indent="-408565" algn="l" defTabSz="1089508"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5225" indent="-340471" algn="l" defTabSz="1089508"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1885" indent="-272377" algn="l" defTabSz="1089508"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6638" indent="-272377" algn="l" defTabSz="1089508"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51392" indent="-272377" algn="l" defTabSz="1089508"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6146" indent="-272377" algn="l" defTabSz="108950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0900" indent="-272377" algn="l" defTabSz="108950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5654" indent="-272377" algn="l" defTabSz="108950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30407" indent="-272377" algn="l" defTabSz="108950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9508" rtl="0" eaLnBrk="1" latinLnBrk="0" hangingPunct="1">
        <a:defRPr sz="2100" kern="1200">
          <a:solidFill>
            <a:schemeClr val="tx1"/>
          </a:solidFill>
          <a:latin typeface="+mn-lt"/>
          <a:ea typeface="+mn-ea"/>
          <a:cs typeface="+mn-cs"/>
        </a:defRPr>
      </a:lvl1pPr>
      <a:lvl2pPr marL="544754" algn="l" defTabSz="1089508" rtl="0" eaLnBrk="1" latinLnBrk="0" hangingPunct="1">
        <a:defRPr sz="2100" kern="1200">
          <a:solidFill>
            <a:schemeClr val="tx1"/>
          </a:solidFill>
          <a:latin typeface="+mn-lt"/>
          <a:ea typeface="+mn-ea"/>
          <a:cs typeface="+mn-cs"/>
        </a:defRPr>
      </a:lvl2pPr>
      <a:lvl3pPr marL="1089508" algn="l" defTabSz="1089508" rtl="0" eaLnBrk="1" latinLnBrk="0" hangingPunct="1">
        <a:defRPr sz="2100" kern="1200">
          <a:solidFill>
            <a:schemeClr val="tx1"/>
          </a:solidFill>
          <a:latin typeface="+mn-lt"/>
          <a:ea typeface="+mn-ea"/>
          <a:cs typeface="+mn-cs"/>
        </a:defRPr>
      </a:lvl3pPr>
      <a:lvl4pPr marL="1634261" algn="l" defTabSz="1089508" rtl="0" eaLnBrk="1" latinLnBrk="0" hangingPunct="1">
        <a:defRPr sz="2100" kern="1200">
          <a:solidFill>
            <a:schemeClr val="tx1"/>
          </a:solidFill>
          <a:latin typeface="+mn-lt"/>
          <a:ea typeface="+mn-ea"/>
          <a:cs typeface="+mn-cs"/>
        </a:defRPr>
      </a:lvl4pPr>
      <a:lvl5pPr marL="2179015" algn="l" defTabSz="1089508" rtl="0" eaLnBrk="1" latinLnBrk="0" hangingPunct="1">
        <a:defRPr sz="2100" kern="1200">
          <a:solidFill>
            <a:schemeClr val="tx1"/>
          </a:solidFill>
          <a:latin typeface="+mn-lt"/>
          <a:ea typeface="+mn-ea"/>
          <a:cs typeface="+mn-cs"/>
        </a:defRPr>
      </a:lvl5pPr>
      <a:lvl6pPr marL="2723769" algn="l" defTabSz="1089508" rtl="0" eaLnBrk="1" latinLnBrk="0" hangingPunct="1">
        <a:defRPr sz="2100" kern="1200">
          <a:solidFill>
            <a:schemeClr val="tx1"/>
          </a:solidFill>
          <a:latin typeface="+mn-lt"/>
          <a:ea typeface="+mn-ea"/>
          <a:cs typeface="+mn-cs"/>
        </a:defRPr>
      </a:lvl6pPr>
      <a:lvl7pPr marL="3268523" algn="l" defTabSz="1089508" rtl="0" eaLnBrk="1" latinLnBrk="0" hangingPunct="1">
        <a:defRPr sz="2100" kern="1200">
          <a:solidFill>
            <a:schemeClr val="tx1"/>
          </a:solidFill>
          <a:latin typeface="+mn-lt"/>
          <a:ea typeface="+mn-ea"/>
          <a:cs typeface="+mn-cs"/>
        </a:defRPr>
      </a:lvl7pPr>
      <a:lvl8pPr marL="3813277" algn="l" defTabSz="1089508" rtl="0" eaLnBrk="1" latinLnBrk="0" hangingPunct="1">
        <a:defRPr sz="2100" kern="1200">
          <a:solidFill>
            <a:schemeClr val="tx1"/>
          </a:solidFill>
          <a:latin typeface="+mn-lt"/>
          <a:ea typeface="+mn-ea"/>
          <a:cs typeface="+mn-cs"/>
        </a:defRPr>
      </a:lvl8pPr>
      <a:lvl9pPr marL="4358030" algn="l" defTabSz="108950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49.xml"/><Relationship Id="rId1" Type="http://schemas.openxmlformats.org/officeDocument/2006/relationships/slideLayout" Target="../slideLayouts/slideLayout10.xml"/><Relationship Id="rId4" Type="http://schemas.openxmlformats.org/officeDocument/2006/relationships/slide" Target="slide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6555000"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United Kingdom</a:t>
            </a:r>
            <a:endParaRPr lang="zh-CN" altLang="en-US" sz="2000" dirty="0">
              <a:solidFill>
                <a:srgbClr val="006600"/>
              </a:solidFill>
              <a:latin typeface="Comic Sans MS" pitchFamily="66" charset="0"/>
            </a:endParaRP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Back</a:t>
            </a:r>
            <a:endParaRPr lang="zh-CN" altLang="en-US" sz="2000" dirty="0">
              <a:latin typeface="Impact" pitchFamily="34" charset="0"/>
            </a:endParaRPr>
          </a:p>
        </p:txBody>
      </p:sp>
      <p:sp>
        <p:nvSpPr>
          <p:cNvPr id="16" name="TextBox 15"/>
          <p:cNvSpPr txBox="1"/>
          <p:nvPr/>
        </p:nvSpPr>
        <p:spPr>
          <a:xfrm>
            <a:off x="699175" y="2077234"/>
            <a:ext cx="10800000" cy="2816861"/>
          </a:xfrm>
          <a:prstGeom prst="rect">
            <a:avLst/>
          </a:prstGeom>
          <a:noFill/>
        </p:spPr>
        <p:txBody>
          <a:bodyPr wrap="square" rtlCol="0">
            <a:spAutoFit/>
          </a:bodyPr>
          <a:lstStyle/>
          <a:p>
            <a:pPr marL="457200" indent="-457200" algn="just">
              <a:lnSpc>
                <a:spcPct val="300000"/>
              </a:lnSpc>
              <a:buFont typeface="Wingdings" pitchFamily="2" charset="2"/>
              <a:buChar char="n"/>
            </a:pPr>
            <a:r>
              <a:rPr lang="zh-CN" altLang="en-US" dirty="0" smtClean="0"/>
              <a:t>英国实行议行合一的政治制度， 议会</a:t>
            </a:r>
            <a:r>
              <a:rPr lang="en-US" altLang="zh-CN" dirty="0" smtClean="0"/>
              <a:t>[4]</a:t>
            </a:r>
            <a:r>
              <a:rPr lang="zh-CN" altLang="en-US" dirty="0" smtClean="0"/>
              <a:t>是英国的最高权力机构和立法机关， 为两院制，分为上议院</a:t>
            </a:r>
            <a:r>
              <a:rPr lang="en-US" altLang="zh-CN" dirty="0" smtClean="0"/>
              <a:t>[5]</a:t>
            </a:r>
            <a:r>
              <a:rPr lang="zh-CN" altLang="en-US" dirty="0" smtClean="0"/>
              <a:t>和下议院</a:t>
            </a:r>
            <a:r>
              <a:rPr lang="en-US" altLang="zh-CN" dirty="0" smtClean="0"/>
              <a:t>[6]</a:t>
            </a:r>
            <a:r>
              <a:rPr lang="zh-CN" altLang="en-US" dirty="0" smtClean="0"/>
              <a:t>。上议院的成员都是任命的， 下议院成员由全国选举产生。议会选举中的多数党成为执政党， 内阁是由议会产生的， 对议会负责。</a:t>
            </a:r>
            <a:endParaRPr lang="zh-CN" alt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6555000"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United Kingdom</a:t>
            </a:r>
            <a:endParaRPr lang="zh-CN" altLang="en-US" sz="2000" dirty="0">
              <a:solidFill>
                <a:srgbClr val="006600"/>
              </a:solidFill>
              <a:latin typeface="Comic Sans MS" pitchFamily="66" charset="0"/>
            </a:endParaRPr>
          </a:p>
        </p:txBody>
      </p:sp>
      <p:sp>
        <p:nvSpPr>
          <p:cNvPr id="10" name="TextBox 9"/>
          <p:cNvSpPr txBox="1"/>
          <p:nvPr/>
        </p:nvSpPr>
        <p:spPr>
          <a:xfrm>
            <a:off x="339175" y="1005664"/>
            <a:ext cx="11520000" cy="5355312"/>
          </a:xfrm>
          <a:prstGeom prst="rect">
            <a:avLst/>
          </a:prstGeom>
          <a:noFill/>
        </p:spPr>
        <p:txBody>
          <a:bodyPr wrap="square" rtlCol="0">
            <a:spAutoFit/>
          </a:bodyPr>
          <a:lstStyle/>
          <a:p>
            <a:pPr algn="just">
              <a:lnSpc>
                <a:spcPct val="19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organization of local government</a:t>
            </a:r>
            <a:r>
              <a:rPr lang="en-US" altLang="zh-CN" sz="2000" baseline="30000" dirty="0" smtClean="0">
                <a:latin typeface="Times New Roman" pitchFamily="18" charset="0"/>
                <a:cs typeface="Times New Roman" pitchFamily="18" charset="0"/>
              </a:rPr>
              <a:t>[7]</a:t>
            </a:r>
            <a:r>
              <a:rPr lang="en-US" altLang="zh-CN" sz="2000" dirty="0" smtClean="0">
                <a:latin typeface="Times New Roman" pitchFamily="18" charset="0"/>
                <a:cs typeface="Times New Roman" pitchFamily="18" charset="0"/>
              </a:rPr>
              <a:t> in the United Kingdom varies from region to region. Traditionally, most parts of the country had a two-tier system: country, shire, or borough councils and district councils. Local councils are controlled by laws and policies established by the central government, particularly concerning budgets and spending. The councilors of the local government are all elected.</a:t>
            </a:r>
          </a:p>
          <a:p>
            <a:pPr algn="just">
              <a:lnSpc>
                <a:spcPct val="19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British Law</a:t>
            </a:r>
          </a:p>
          <a:p>
            <a:pPr algn="just">
              <a:lnSpc>
                <a:spcPct val="19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British law consists of two parts, the civil and the criminal law, and there are different courts at various levels to handle cases in each category. All judges are appointed by the Queen on the advice of the Prime Minister and are irremovable. Lawyers in the United Kingdom are divided into two groups: the solicitors and barristers.</a:t>
            </a: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Note</a:t>
            </a:r>
            <a:endParaRPr lang="zh-CN" altLang="en-US" sz="2000" dirty="0">
              <a:latin typeface="Impac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6555000"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United Kingdom</a:t>
            </a:r>
            <a:endParaRPr lang="zh-CN" altLang="en-US" sz="2000" dirty="0">
              <a:solidFill>
                <a:srgbClr val="006600"/>
              </a:solidFill>
              <a:latin typeface="Comic Sans MS" pitchFamily="66" charset="0"/>
            </a:endParaRP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Back</a:t>
            </a:r>
            <a:endParaRPr lang="zh-CN" altLang="en-US" sz="2000" dirty="0">
              <a:latin typeface="Impact" pitchFamily="34" charset="0"/>
            </a:endParaRPr>
          </a:p>
        </p:txBody>
      </p:sp>
      <p:sp>
        <p:nvSpPr>
          <p:cNvPr id="16" name="TextBox 15"/>
          <p:cNvSpPr txBox="1"/>
          <p:nvPr/>
        </p:nvSpPr>
        <p:spPr>
          <a:xfrm>
            <a:off x="699175" y="2018511"/>
            <a:ext cx="10800000" cy="3000821"/>
          </a:xfrm>
          <a:prstGeom prst="rect">
            <a:avLst/>
          </a:prstGeom>
          <a:noFill/>
        </p:spPr>
        <p:txBody>
          <a:bodyPr wrap="square" rtlCol="0">
            <a:spAutoFit/>
          </a:bodyPr>
          <a:lstStyle/>
          <a:p>
            <a:pPr marL="457200" indent="-457200" algn="just">
              <a:lnSpc>
                <a:spcPct val="300000"/>
              </a:lnSpc>
              <a:buFont typeface="Wingdings" pitchFamily="2" charset="2"/>
              <a:buChar char="n"/>
            </a:pPr>
            <a:r>
              <a:rPr lang="zh-CN" altLang="en-US" dirty="0" smtClean="0"/>
              <a:t>英国是一个有地方自治传统的单一制国家，它既不同于地方权力较大的联邦制国家， 也区别于地方权力较小的中央集权的单一制国家。早在中世纪英国就已建立起郡一级的地方机构</a:t>
            </a:r>
            <a:r>
              <a:rPr lang="en-US" altLang="zh-CN" dirty="0" smtClean="0"/>
              <a:t>[7]</a:t>
            </a:r>
            <a:endParaRPr lang="zh-CN"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6555000"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United Kingdom</a:t>
            </a:r>
            <a:endParaRPr lang="zh-CN" altLang="en-US" sz="2000" dirty="0">
              <a:solidFill>
                <a:srgbClr val="006600"/>
              </a:solidFill>
              <a:latin typeface="Comic Sans MS" pitchFamily="66" charset="0"/>
            </a:endParaRPr>
          </a:p>
        </p:txBody>
      </p:sp>
      <p:sp>
        <p:nvSpPr>
          <p:cNvPr id="10" name="TextBox 9"/>
          <p:cNvSpPr txBox="1"/>
          <p:nvPr/>
        </p:nvSpPr>
        <p:spPr>
          <a:xfrm>
            <a:off x="339175" y="1005664"/>
            <a:ext cx="11520000" cy="5355312"/>
          </a:xfrm>
          <a:prstGeom prst="rect">
            <a:avLst/>
          </a:prstGeom>
          <a:noFill/>
        </p:spPr>
        <p:txBody>
          <a:bodyPr wrap="square" rtlCol="0">
            <a:spAutoFit/>
          </a:bodyPr>
          <a:lstStyle/>
          <a:p>
            <a:pPr algn="just">
              <a:lnSpc>
                <a:spcPct val="19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organization of local government</a:t>
            </a:r>
            <a:r>
              <a:rPr lang="en-US" altLang="zh-CN" sz="2000" baseline="30000" dirty="0" smtClean="0">
                <a:latin typeface="Times New Roman" pitchFamily="18" charset="0"/>
                <a:cs typeface="Times New Roman" pitchFamily="18" charset="0"/>
              </a:rPr>
              <a:t>[7]</a:t>
            </a:r>
            <a:r>
              <a:rPr lang="en-US" altLang="zh-CN" sz="2000" dirty="0" smtClean="0">
                <a:latin typeface="Times New Roman" pitchFamily="18" charset="0"/>
                <a:cs typeface="Times New Roman" pitchFamily="18" charset="0"/>
              </a:rPr>
              <a:t> in the United Kingdom varies from region to region. Traditionally, most parts of the country had a two-tier system: country, shire, or borough councils and district councils. Local councils are controlled by laws and policies established by the central government, particularly concerning budgets and spending. The councilors of the local government are all elected.</a:t>
            </a:r>
          </a:p>
          <a:p>
            <a:pPr algn="just">
              <a:lnSpc>
                <a:spcPct val="19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British Law</a:t>
            </a:r>
          </a:p>
          <a:p>
            <a:pPr algn="just">
              <a:lnSpc>
                <a:spcPct val="19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British law consists of two parts, the civil and the criminal law, and there are different courts at various levels to handle cases in each category. All judges are appointed by the Queen on the advice of the Prime Minister and are irremovable. Lawyers in the United Kingdom are divided into two groups: the solicitors and barristers.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6555000"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United Kingdom</a:t>
            </a:r>
            <a:endParaRPr lang="zh-CN" altLang="en-US" sz="2000" dirty="0">
              <a:solidFill>
                <a:srgbClr val="006600"/>
              </a:solidFill>
              <a:latin typeface="Comic Sans MS" pitchFamily="66" charset="0"/>
            </a:endParaRPr>
          </a:p>
        </p:txBody>
      </p:sp>
      <p:sp>
        <p:nvSpPr>
          <p:cNvPr id="10" name="TextBox 9"/>
          <p:cNvSpPr txBox="1"/>
          <p:nvPr/>
        </p:nvSpPr>
        <p:spPr>
          <a:xfrm>
            <a:off x="339175" y="1077102"/>
            <a:ext cx="11520000" cy="5115311"/>
          </a:xfrm>
          <a:prstGeom prst="rect">
            <a:avLst/>
          </a:prstGeom>
          <a:noFill/>
        </p:spPr>
        <p:txBody>
          <a:bodyPr wrap="square" rtlCol="0">
            <a:spAutoFit/>
          </a:bodyPr>
          <a:lstStyle/>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Economy</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UK economy is made up (in descending order of size) of the economies of England, Scotland, Wales and Northern Ireland. Based on market exchange rates, the United Kingdom is today the sixth largest economy in the world and the third largest in Europe after Germany and France(2015).</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UK is a developed country, with the fifth (nominal GDP) or sixth (PPP) largest economy in the world. It was the world’ s first industrialized country and the world’ s foremost power during the 19th and early 20</a:t>
            </a:r>
            <a:r>
              <a:rPr lang="en-US" altLang="zh-CN" sz="2000" baseline="30000" dirty="0" smtClean="0">
                <a:latin typeface="Times New Roman" pitchFamily="18" charset="0"/>
                <a:cs typeface="Times New Roman" pitchFamily="18" charset="0"/>
              </a:rPr>
              <a:t>th</a:t>
            </a:r>
            <a:r>
              <a:rPr lang="en-US" altLang="zh-CN" sz="2000" dirty="0" smtClean="0">
                <a:latin typeface="Times New Roman" pitchFamily="18" charset="0"/>
                <a:cs typeface="Times New Roman" pitchFamily="18" charset="0"/>
              </a:rPr>
              <a:t> centuries, but the economic cost of two world wars and the decline of its empire in the latter half of the 20th century diminished its leading role in global affairs. The UK nevertheless remains a major power with strong economic, cultural, military and political influence. It is a nuclear power and has the second or third highest </a:t>
            </a:r>
            <a:r>
              <a:rPr lang="en-US" altLang="zh-CN" sz="2000" dirty="0" err="1" smtClean="0">
                <a:latin typeface="Times New Roman" pitchFamily="18" charset="0"/>
                <a:cs typeface="Times New Roman" pitchFamily="18" charset="0"/>
              </a:rPr>
              <a:t>defence</a:t>
            </a:r>
            <a:r>
              <a:rPr lang="en-US" altLang="zh-CN" sz="2000" dirty="0" smtClean="0">
                <a:latin typeface="Times New Roman" pitchFamily="18" charset="0"/>
                <a:cs typeface="Times New Roman" pitchFamily="18" charset="0"/>
              </a:rPr>
              <a:t> spending in the world. It holds a permanent seat on the United Nations Security Council, and is a member of the G8, NATO</a:t>
            </a:r>
            <a:r>
              <a:rPr lang="en-US" altLang="zh-CN" sz="2000" baseline="30000" dirty="0" smtClean="0">
                <a:latin typeface="Times New Roman" pitchFamily="18" charset="0"/>
                <a:cs typeface="Times New Roman" pitchFamily="18" charset="0"/>
              </a:rPr>
              <a:t>[8]</a:t>
            </a:r>
            <a:r>
              <a:rPr lang="en-US" altLang="zh-CN" sz="2000" dirty="0" smtClean="0">
                <a:latin typeface="Times New Roman" pitchFamily="18" charset="0"/>
                <a:cs typeface="Times New Roman" pitchFamily="18" charset="0"/>
              </a:rPr>
              <a:t> , OECD</a:t>
            </a:r>
            <a:r>
              <a:rPr lang="en-US" altLang="zh-CN" sz="2000" baseline="30000" dirty="0" smtClean="0">
                <a:latin typeface="Times New Roman" pitchFamily="18" charset="0"/>
                <a:cs typeface="Times New Roman" pitchFamily="18" charset="0"/>
              </a:rPr>
              <a:t>[9] </a:t>
            </a:r>
            <a:r>
              <a:rPr lang="en-US" altLang="zh-CN" sz="2000" dirty="0" smtClean="0">
                <a:latin typeface="Times New Roman" pitchFamily="18" charset="0"/>
                <a:cs typeface="Times New Roman" pitchFamily="18" charset="0"/>
              </a:rPr>
              <a:t>, World Trade Organization and the Commonwealth of Nations.</a:t>
            </a: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Note</a:t>
            </a:r>
            <a:endParaRPr lang="zh-CN" altLang="en-US" sz="2000" dirty="0">
              <a:latin typeface="Impact"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6555000"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United Kingdom</a:t>
            </a:r>
            <a:endParaRPr lang="zh-CN" altLang="en-US" sz="2000" dirty="0">
              <a:solidFill>
                <a:srgbClr val="006600"/>
              </a:solidFill>
              <a:latin typeface="Comic Sans MS" pitchFamily="66" charset="0"/>
            </a:endParaRP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Back</a:t>
            </a:r>
            <a:endParaRPr lang="zh-CN" altLang="en-US" sz="2000" dirty="0">
              <a:latin typeface="Impact" pitchFamily="34" charset="0"/>
            </a:endParaRPr>
          </a:p>
        </p:txBody>
      </p:sp>
      <p:sp>
        <p:nvSpPr>
          <p:cNvPr id="16" name="TextBox 15"/>
          <p:cNvSpPr txBox="1"/>
          <p:nvPr/>
        </p:nvSpPr>
        <p:spPr>
          <a:xfrm>
            <a:off x="699175" y="2018511"/>
            <a:ext cx="10800000" cy="3000821"/>
          </a:xfrm>
          <a:prstGeom prst="rect">
            <a:avLst/>
          </a:prstGeom>
          <a:noFill/>
        </p:spPr>
        <p:txBody>
          <a:bodyPr wrap="square" rtlCol="0">
            <a:spAutoFit/>
          </a:bodyPr>
          <a:lstStyle/>
          <a:p>
            <a:pPr marL="457200" indent="-457200" algn="just">
              <a:lnSpc>
                <a:spcPct val="300000"/>
              </a:lnSpc>
              <a:buFont typeface="Wingdings" pitchFamily="2" charset="2"/>
              <a:buChar char="n"/>
            </a:pPr>
            <a:r>
              <a:rPr lang="en-US" altLang="zh-CN" dirty="0" smtClean="0"/>
              <a:t>NATO[8] </a:t>
            </a:r>
            <a:r>
              <a:rPr lang="zh-CN" altLang="en-US" dirty="0" smtClean="0"/>
              <a:t>（</a:t>
            </a:r>
            <a:r>
              <a:rPr lang="en-US" altLang="zh-CN" dirty="0" smtClean="0"/>
              <a:t>North Atlantic Treaty Organization </a:t>
            </a:r>
            <a:r>
              <a:rPr lang="zh-CN" altLang="en-US" dirty="0" smtClean="0"/>
              <a:t>北大西洋公约组织）</a:t>
            </a:r>
          </a:p>
          <a:p>
            <a:pPr marL="457200" indent="-457200" algn="just">
              <a:lnSpc>
                <a:spcPct val="300000"/>
              </a:lnSpc>
              <a:buFont typeface="Wingdings" pitchFamily="2" charset="2"/>
              <a:buChar char="n"/>
            </a:pPr>
            <a:r>
              <a:rPr lang="en-US" altLang="zh-CN" dirty="0" smtClean="0"/>
              <a:t>OECD[9]</a:t>
            </a:r>
            <a:r>
              <a:rPr lang="zh-CN" altLang="en-US" dirty="0" smtClean="0"/>
              <a:t>（</a:t>
            </a:r>
            <a:r>
              <a:rPr lang="en-US" altLang="zh-CN" dirty="0" smtClean="0"/>
              <a:t>Organization for Economic Co-operation and Development </a:t>
            </a:r>
            <a:r>
              <a:rPr lang="zh-CN" altLang="en-US" dirty="0" smtClean="0"/>
              <a:t>经济合作及发展组织）</a:t>
            </a:r>
            <a:endParaRPr lang="zh-CN" alt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6555000"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United Kingdom</a:t>
            </a:r>
            <a:endParaRPr lang="zh-CN" altLang="en-US" sz="2000" dirty="0">
              <a:solidFill>
                <a:srgbClr val="006600"/>
              </a:solidFill>
              <a:latin typeface="Comic Sans MS" pitchFamily="66" charset="0"/>
            </a:endParaRPr>
          </a:p>
        </p:txBody>
      </p:sp>
      <p:sp>
        <p:nvSpPr>
          <p:cNvPr id="10" name="TextBox 9"/>
          <p:cNvSpPr txBox="1"/>
          <p:nvPr/>
        </p:nvSpPr>
        <p:spPr>
          <a:xfrm>
            <a:off x="339175" y="1068349"/>
            <a:ext cx="11520000" cy="5215338"/>
          </a:xfrm>
          <a:prstGeom prst="rect">
            <a:avLst/>
          </a:prstGeom>
          <a:noFill/>
        </p:spPr>
        <p:txBody>
          <a:bodyPr wrap="square" rtlCol="0">
            <a:spAutoFit/>
          </a:bodyPr>
          <a:lstStyle/>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Agriculture and Industry</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Britain’ s mild climate has provided the country with a favorable environment for agriculture and animal husbandry. Britain’ s agriculture is distinguished by two out-standing features: the small proportion of population engaged in agricultural activities and the high degree of mechanization. The most important crops in Britain are wheat, barley, sugar beet and potatoes.</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Once as the “factory of the world” , Britain’ s manufacturing and textile industries have been declining dramatically over the last two decades or so. Britain has dominance in the production of certain chemical products, especially paint. Its industrial development is well backed up by its iron and steel industry, which to a large extent is government-controlled.</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Natural Resources</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United Kingdom is endowed with some major natural resources: coal, oil and gas, etc. It is also self-sufficient in nonmetallic minerals like sand, gravel, chalk, limestone, salt, slate, and china clay, etc.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6555000"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United Kingdom</a:t>
            </a:r>
            <a:endParaRPr lang="zh-CN" altLang="en-US" sz="2000" dirty="0">
              <a:solidFill>
                <a:srgbClr val="006600"/>
              </a:solidFill>
              <a:latin typeface="Comic Sans MS" pitchFamily="66" charset="0"/>
            </a:endParaRPr>
          </a:p>
        </p:txBody>
      </p:sp>
      <p:sp>
        <p:nvSpPr>
          <p:cNvPr id="10" name="TextBox 9"/>
          <p:cNvSpPr txBox="1"/>
          <p:nvPr/>
        </p:nvSpPr>
        <p:spPr>
          <a:xfrm>
            <a:off x="339175" y="1051571"/>
            <a:ext cx="11520000" cy="5215338"/>
          </a:xfrm>
          <a:prstGeom prst="rect">
            <a:avLst/>
          </a:prstGeom>
          <a:noFill/>
        </p:spPr>
        <p:txBody>
          <a:bodyPr wrap="square" rtlCol="0">
            <a:spAutoFit/>
          </a:bodyPr>
          <a:lstStyle/>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Service</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Service industry is Britain’ s most rapidly growing and most important sector of the national economy.</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solidFill>
                  <a:srgbClr val="0070C0"/>
                </a:solidFill>
                <a:latin typeface="Times New Roman" pitchFamily="18" charset="0"/>
                <a:cs typeface="Times New Roman" pitchFamily="18" charset="0"/>
              </a:rPr>
              <a:t>A. Financial Service</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Britain boasts one of the world’ s oldest, most extensive, and most highly developed financial systems. London is one of the three financial </a:t>
            </a:r>
            <a:r>
              <a:rPr lang="en-US" altLang="zh-CN" sz="2000" dirty="0" err="1" smtClean="0">
                <a:latin typeface="Times New Roman" pitchFamily="18" charset="0"/>
                <a:cs typeface="Times New Roman" pitchFamily="18" charset="0"/>
              </a:rPr>
              <a:t>centres</a:t>
            </a:r>
            <a:r>
              <a:rPr lang="en-US" altLang="zh-CN" sz="2000" dirty="0" smtClean="0">
                <a:latin typeface="Times New Roman" pitchFamily="18" charset="0"/>
                <a:cs typeface="Times New Roman" pitchFamily="18" charset="0"/>
              </a:rPr>
              <a:t> of the world. At the heart of the British financial system is the Bank of England, which functions as Britain’ s central bank. Besides the Bank of England, Britain has many commercial banks. Apart from banks, there are also other financial institutions, among which the most famous is the London Stock Exchange.</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solidFill>
                  <a:srgbClr val="0070C0"/>
                </a:solidFill>
                <a:latin typeface="Times New Roman" pitchFamily="18" charset="0"/>
                <a:cs typeface="Times New Roman" pitchFamily="18" charset="0"/>
              </a:rPr>
              <a:t>B. Tourism and Transportation Service</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Britain is the 5th largest tourist country in the world. Tourism is another pillar of the country’ s service industry. Britain’ s transportation system is well developed, and important means of transportation include railways, highways, airlines and shipping, etc.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6555000"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United Kingdom</a:t>
            </a:r>
            <a:endParaRPr lang="zh-CN" altLang="en-US" sz="2000" dirty="0">
              <a:solidFill>
                <a:srgbClr val="006600"/>
              </a:solidFill>
              <a:latin typeface="Comic Sans MS" pitchFamily="66" charset="0"/>
            </a:endParaRPr>
          </a:p>
        </p:txBody>
      </p:sp>
      <p:sp>
        <p:nvSpPr>
          <p:cNvPr id="10" name="TextBox 9"/>
          <p:cNvSpPr txBox="1"/>
          <p:nvPr/>
        </p:nvSpPr>
        <p:spPr>
          <a:xfrm>
            <a:off x="339175" y="1005664"/>
            <a:ext cx="11520000" cy="5355312"/>
          </a:xfrm>
          <a:prstGeom prst="rect">
            <a:avLst/>
          </a:prstGeom>
          <a:noFill/>
        </p:spPr>
        <p:txBody>
          <a:bodyPr wrap="square" rtlCol="0">
            <a:spAutoFit/>
          </a:bodyPr>
          <a:lstStyle/>
          <a:p>
            <a:pPr algn="just">
              <a:lnSpc>
                <a:spcPct val="190000"/>
              </a:lnSpc>
            </a:pPr>
            <a:r>
              <a:rPr lang="zh-CN" altLang="en-US" sz="2000" dirty="0" smtClean="0">
                <a:latin typeface="Times New Roman" pitchFamily="18" charset="0"/>
                <a:cs typeface="Times New Roman" pitchFamily="18" charset="0"/>
              </a:rPr>
              <a:t>　　</a:t>
            </a:r>
            <a:r>
              <a:rPr lang="en-US" altLang="zh-CN" sz="2000" dirty="0" smtClean="0">
                <a:solidFill>
                  <a:srgbClr val="0070C0"/>
                </a:solidFill>
                <a:latin typeface="Times New Roman" pitchFamily="18" charset="0"/>
                <a:cs typeface="Times New Roman" pitchFamily="18" charset="0"/>
              </a:rPr>
              <a:t>C. Trade Service</a:t>
            </a:r>
          </a:p>
          <a:p>
            <a:pPr algn="just">
              <a:lnSpc>
                <a:spcPct val="19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Britain has been a trading country for hundreds of years. Its important exported goods are manufactured goods, fuels, chemicals, food, beverages, and tobacco; its important imported goods are manufactured goods, machinery, fuels, foodstuffs. Its most important trade partners are the United States, major European countries and Ireland.</a:t>
            </a:r>
          </a:p>
          <a:p>
            <a:pPr algn="just">
              <a:lnSpc>
                <a:spcPct val="190000"/>
              </a:lnSpc>
            </a:pP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Literature</a:t>
            </a:r>
          </a:p>
          <a:p>
            <a:pPr algn="just">
              <a:lnSpc>
                <a:spcPct val="19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British literature refers to literature associated with the United Kingdom, the Isle of Man and the Channel Islands as well as to literature from England, Wales and Scotland prior to the formation of the United Kingdom.</a:t>
            </a:r>
          </a:p>
          <a:p>
            <a:pPr algn="just">
              <a:lnSpc>
                <a:spcPct val="190000"/>
              </a:lnSpc>
            </a:pPr>
            <a:r>
              <a:rPr lang="en-US" altLang="zh-CN" sz="2000" dirty="0" smtClean="0">
                <a:latin typeface="Times New Roman" pitchFamily="18" charset="0"/>
                <a:cs typeface="Times New Roman" pitchFamily="18" charset="0"/>
              </a:rPr>
              <a:t>Most British literature is in the English language.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6555000"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United Kingdom</a:t>
            </a:r>
            <a:endParaRPr lang="zh-CN" altLang="en-US" sz="2000" dirty="0">
              <a:solidFill>
                <a:srgbClr val="006600"/>
              </a:solidFill>
              <a:latin typeface="Comic Sans MS" pitchFamily="66" charset="0"/>
            </a:endParaRPr>
          </a:p>
        </p:txBody>
      </p:sp>
      <p:sp>
        <p:nvSpPr>
          <p:cNvPr id="10" name="TextBox 9"/>
          <p:cNvSpPr txBox="1"/>
          <p:nvPr/>
        </p:nvSpPr>
        <p:spPr>
          <a:xfrm>
            <a:off x="339175" y="1069738"/>
            <a:ext cx="11520000" cy="5230727"/>
          </a:xfrm>
          <a:prstGeom prst="rect">
            <a:avLst/>
          </a:prstGeom>
          <a:noFill/>
        </p:spPr>
        <p:txBody>
          <a:bodyPr wrap="square" rtlCol="0">
            <a:spAutoFit/>
          </a:bodyPr>
          <a:lstStyle/>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English playwright and poet William Shakespeare is widely regarded as the greatest dramatist of all time. Among the earliest English writers are Geoffrey of Monmouth (12</a:t>
            </a:r>
            <a:r>
              <a:rPr lang="en-US" altLang="zh-CN" sz="2000" baseline="30000" dirty="0" smtClean="0">
                <a:latin typeface="Times New Roman" pitchFamily="18" charset="0"/>
                <a:cs typeface="Times New Roman" pitchFamily="18" charset="0"/>
              </a:rPr>
              <a:t>th</a:t>
            </a:r>
            <a:r>
              <a:rPr lang="en-US" altLang="zh-CN" sz="2000" dirty="0" smtClean="0">
                <a:latin typeface="Times New Roman" pitchFamily="18" charset="0"/>
                <a:cs typeface="Times New Roman" pitchFamily="18" charset="0"/>
              </a:rPr>
              <a:t> century), Geoffrey Chaucer (14</a:t>
            </a:r>
            <a:r>
              <a:rPr lang="en-US" altLang="zh-CN" sz="2000" baseline="30000" dirty="0" smtClean="0">
                <a:latin typeface="Times New Roman" pitchFamily="18" charset="0"/>
                <a:cs typeface="Times New Roman" pitchFamily="18" charset="0"/>
              </a:rPr>
              <a:t>th</a:t>
            </a:r>
            <a:r>
              <a:rPr lang="en-US" altLang="zh-CN" sz="2000" dirty="0" smtClean="0">
                <a:latin typeface="Times New Roman" pitchFamily="18" charset="0"/>
                <a:cs typeface="Times New Roman" pitchFamily="18" charset="0"/>
              </a:rPr>
              <a:t> century), and Thomas Malory (15</a:t>
            </a:r>
            <a:r>
              <a:rPr lang="en-US" altLang="zh-CN" sz="2000" baseline="30000" dirty="0" smtClean="0">
                <a:latin typeface="Times New Roman" pitchFamily="18" charset="0"/>
                <a:cs typeface="Times New Roman" pitchFamily="18" charset="0"/>
              </a:rPr>
              <a:t>th</a:t>
            </a:r>
            <a:r>
              <a:rPr lang="en-US" altLang="zh-CN" sz="2000" dirty="0" smtClean="0">
                <a:latin typeface="Times New Roman" pitchFamily="18" charset="0"/>
                <a:cs typeface="Times New Roman" pitchFamily="18" charset="0"/>
              </a:rPr>
              <a:t> century). In the 18th century, Samuel Richardson was often credited with inventing the modern novel. In the 19</a:t>
            </a:r>
            <a:r>
              <a:rPr lang="en-US" altLang="zh-CN" sz="2000" baseline="30000" dirty="0" smtClean="0">
                <a:latin typeface="Times New Roman" pitchFamily="18" charset="0"/>
                <a:cs typeface="Times New Roman" pitchFamily="18" charset="0"/>
              </a:rPr>
              <a:t>th</a:t>
            </a:r>
            <a:r>
              <a:rPr lang="en-US" altLang="zh-CN" sz="2000" dirty="0" smtClean="0">
                <a:latin typeface="Times New Roman" pitchFamily="18" charset="0"/>
                <a:cs typeface="Times New Roman" pitchFamily="18" charset="0"/>
              </a:rPr>
              <a:t> century, there followed further innovation by Jane Austen, the Bronte sisters, the social campaigner Charles Dickens, the naturalist Thomas Hardy, the visionary poet William Blake and romantic poet William Wordsworth. The 20th century writers include the science fiction novelist H.G. Wells, the controversial D. H. Lawrence, the modernist Virginia Woolf, the satirist, Evelyn Waugh, the prophetic novelist George Orwell, the popular novelist, Graham Greene, and the poets John Betjeman and Ted Hughes. Most recently, the children’ s fantasy “Harry Potter” series by J. K. Rowling has recalled the popularity of J. R. R. Tolkien. </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Welfare</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United Kingdom has one of the best social welfare programs in Europe. The key elements of the welfare state include Social Security, the National Health Service, the Housing Program, Education and Personal Services.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8552504" cy="540901"/>
          </a:xfrm>
        </p:spPr>
        <p:txBody>
          <a:bodyPr/>
          <a:lstStyle/>
          <a:p>
            <a:r>
              <a:rPr lang="en-US" altLang="zh-CN" dirty="0" smtClean="0">
                <a:latin typeface="Impact" pitchFamily="34" charset="0"/>
              </a:rPr>
              <a:t>The United Kingdom of Great Britain and Northern Ireland</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eaLnBrk="0" hangingPunct="0">
              <a:defRPr/>
            </a:pPr>
            <a:r>
              <a:rPr lang="en-US" altLang="zh-CN" dirty="0" smtClean="0">
                <a:latin typeface="Impact" pitchFamily="34" charset="0"/>
              </a:rPr>
              <a:t>Chapter One</a:t>
            </a:r>
            <a:endParaRPr lang="zh-CN" altLang="en-US" dirty="0">
              <a:latin typeface="Impact" pitchFamily="34" charset="0"/>
            </a:endParaRPr>
          </a:p>
        </p:txBody>
      </p:sp>
      <p:sp>
        <p:nvSpPr>
          <p:cNvPr id="8" name="剪去单角的矩形 7"/>
          <p:cNvSpPr/>
          <p:nvPr/>
        </p:nvSpPr>
        <p:spPr>
          <a:xfrm>
            <a:off x="1598581" y="2020311"/>
            <a:ext cx="2500330" cy="914400"/>
          </a:xfrm>
          <a:prstGeom prst="snip1Rect">
            <a:avLst>
              <a:gd name="adj" fmla="val 50000"/>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剪去单角的矩形 8"/>
          <p:cNvSpPr/>
          <p:nvPr/>
        </p:nvSpPr>
        <p:spPr>
          <a:xfrm>
            <a:off x="1598581" y="2474106"/>
            <a:ext cx="9001188" cy="2196000"/>
          </a:xfrm>
          <a:prstGeom prst="snip1Rect">
            <a:avLst>
              <a:gd name="adj" fmla="val 0"/>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703575" y="2041107"/>
            <a:ext cx="1923925" cy="400110"/>
          </a:xfrm>
          <a:prstGeom prst="rect">
            <a:avLst/>
          </a:prstGeom>
        </p:spPr>
        <p:txBody>
          <a:bodyPr wrap="none">
            <a:spAutoFit/>
          </a:bodyPr>
          <a:lstStyle/>
          <a:p>
            <a:r>
              <a:rPr lang="en-US" altLang="zh-CN" sz="2000" dirty="0" smtClean="0">
                <a:solidFill>
                  <a:schemeClr val="bg1"/>
                </a:solidFill>
              </a:rPr>
              <a:t>Learning Goals</a:t>
            </a:r>
            <a:endParaRPr lang="zh-CN" altLang="en-US" sz="2000" dirty="0">
              <a:solidFill>
                <a:schemeClr val="bg1"/>
              </a:solidFill>
            </a:endParaRPr>
          </a:p>
        </p:txBody>
      </p:sp>
      <p:sp>
        <p:nvSpPr>
          <p:cNvPr id="12" name="TextBox 11"/>
          <p:cNvSpPr txBox="1"/>
          <p:nvPr/>
        </p:nvSpPr>
        <p:spPr>
          <a:xfrm>
            <a:off x="1670019" y="2518136"/>
            <a:ext cx="8786874" cy="1843518"/>
          </a:xfrm>
          <a:prstGeom prst="rect">
            <a:avLst/>
          </a:prstGeom>
          <a:noFill/>
        </p:spPr>
        <p:txBody>
          <a:bodyPr wrap="square" rtlCol="0">
            <a:spAutoFit/>
          </a:bodyPr>
          <a:lstStyle/>
          <a:p>
            <a:pPr marL="396000" indent="-396000" algn="just">
              <a:lnSpc>
                <a:spcPct val="200000"/>
              </a:lnSpc>
              <a:buFont typeface="Wingdings" pitchFamily="2" charset="2"/>
              <a:buChar char="u"/>
            </a:pPr>
            <a:r>
              <a:rPr lang="en-US" altLang="zh-CN" sz="2000" dirty="0" smtClean="0"/>
              <a:t>To understand geography, economy, education, people and culture in the UK.</a:t>
            </a:r>
          </a:p>
          <a:p>
            <a:pPr marL="396000" indent="-396000" algn="just">
              <a:lnSpc>
                <a:spcPct val="200000"/>
              </a:lnSpc>
              <a:buFont typeface="Wingdings" pitchFamily="2" charset="2"/>
              <a:buChar char="u"/>
            </a:pPr>
            <a:r>
              <a:rPr lang="en-US" altLang="zh-CN" sz="2000" dirty="0" smtClean="0"/>
              <a:t>To know more about the sports and the places of interest in the UK.</a:t>
            </a:r>
            <a:endParaRPr lang="zh-CN"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2276585" cy="400110"/>
          </a:xfrm>
          <a:prstGeom prst="rect">
            <a:avLst/>
          </a:prstGeom>
        </p:spPr>
        <p:txBody>
          <a:bodyPr wrap="none">
            <a:spAutoFit/>
          </a:bodyPr>
          <a:lstStyle/>
          <a:p>
            <a:r>
              <a:rPr lang="en-US" altLang="zh-CN" sz="2000" dirty="0" smtClean="0">
                <a:solidFill>
                  <a:srgbClr val="006600"/>
                </a:solidFill>
                <a:latin typeface="Comic Sans MS" pitchFamily="66" charset="0"/>
              </a:rPr>
              <a:t>Vocabulary Power</a:t>
            </a:r>
            <a:endParaRPr lang="zh-CN" altLang="en-US" sz="2000" dirty="0">
              <a:solidFill>
                <a:srgbClr val="006600"/>
              </a:solidFill>
              <a:latin typeface="Comic Sans MS" pitchFamily="66" charset="0"/>
            </a:endParaRPr>
          </a:p>
        </p:txBody>
      </p:sp>
      <p:sp>
        <p:nvSpPr>
          <p:cNvPr id="10" name="TextBox 9"/>
          <p:cNvSpPr txBox="1"/>
          <p:nvPr/>
        </p:nvSpPr>
        <p:spPr>
          <a:xfrm>
            <a:off x="1462329" y="1052960"/>
            <a:ext cx="9273693" cy="5212261"/>
          </a:xfrm>
          <a:prstGeom prst="rect">
            <a:avLst/>
          </a:prstGeom>
          <a:noFill/>
        </p:spPr>
        <p:txBody>
          <a:bodyPr wrap="none" rtlCol="0">
            <a:spAutoFit/>
          </a:bodyPr>
          <a:lstStyle/>
          <a:p>
            <a:pPr algn="just">
              <a:lnSpc>
                <a:spcPct val="140000"/>
              </a:lnSpc>
            </a:pPr>
            <a:r>
              <a:rPr lang="en-US" altLang="zh-CN" sz="2000" dirty="0" smtClean="0">
                <a:latin typeface="Times New Roman" pitchFamily="18" charset="0"/>
                <a:cs typeface="Times New Roman" pitchFamily="18" charset="0"/>
              </a:rPr>
              <a:t>constitutional 		a. 		</a:t>
            </a:r>
            <a:r>
              <a:rPr lang="zh-CN" altLang="en-US" sz="2000" dirty="0" smtClean="0">
                <a:latin typeface="Times New Roman" pitchFamily="18" charset="0"/>
                <a:cs typeface="Times New Roman" pitchFamily="18" charset="0"/>
              </a:rPr>
              <a:t>宪法的</a:t>
            </a:r>
          </a:p>
          <a:p>
            <a:pPr algn="just">
              <a:lnSpc>
                <a:spcPct val="140000"/>
              </a:lnSpc>
            </a:pPr>
            <a:r>
              <a:rPr lang="en-US" altLang="zh-CN" sz="2000" dirty="0" smtClean="0">
                <a:latin typeface="Times New Roman" pitchFamily="18" charset="0"/>
                <a:cs typeface="Times New Roman" pitchFamily="18" charset="0"/>
              </a:rPr>
              <a:t>monarchy 			n. 		</a:t>
            </a:r>
            <a:r>
              <a:rPr lang="zh-CN" altLang="en-US" sz="2000" dirty="0" smtClean="0">
                <a:latin typeface="Times New Roman" pitchFamily="18" charset="0"/>
                <a:cs typeface="Times New Roman" pitchFamily="18" charset="0"/>
              </a:rPr>
              <a:t>君主政体</a:t>
            </a:r>
          </a:p>
          <a:p>
            <a:pPr algn="just">
              <a:lnSpc>
                <a:spcPct val="140000"/>
              </a:lnSpc>
            </a:pPr>
            <a:r>
              <a:rPr lang="en-US" altLang="zh-CN" sz="2000" dirty="0" smtClean="0">
                <a:latin typeface="Times New Roman" pitchFamily="18" charset="0"/>
                <a:cs typeface="Times New Roman" pitchFamily="18" charset="0"/>
              </a:rPr>
              <a:t>dissolution 		n. 		</a:t>
            </a:r>
            <a:r>
              <a:rPr lang="zh-CN" altLang="en-US" sz="2000" dirty="0" smtClean="0">
                <a:latin typeface="Times New Roman" pitchFamily="18" charset="0"/>
                <a:cs typeface="Times New Roman" pitchFamily="18" charset="0"/>
              </a:rPr>
              <a:t>分解， 分离</a:t>
            </a:r>
          </a:p>
          <a:p>
            <a:pPr algn="just">
              <a:lnSpc>
                <a:spcPct val="140000"/>
              </a:lnSpc>
            </a:pPr>
            <a:r>
              <a:rPr lang="en-US" altLang="zh-CN" sz="2000" dirty="0" smtClean="0">
                <a:latin typeface="Times New Roman" pitchFamily="18" charset="0"/>
                <a:cs typeface="Times New Roman" pitchFamily="18" charset="0"/>
              </a:rPr>
              <a:t>assimilate 			</a:t>
            </a:r>
            <a:r>
              <a:rPr lang="en-US" altLang="zh-CN" sz="2000" dirty="0" err="1" smtClean="0">
                <a:latin typeface="Times New Roman" pitchFamily="18" charset="0"/>
                <a:cs typeface="Times New Roman" pitchFamily="18" charset="0"/>
              </a:rPr>
              <a:t>vt</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吸收， 消化， 使同化</a:t>
            </a:r>
            <a:r>
              <a:rPr lang="en-US" altLang="zh-CN" sz="2000" dirty="0" smtClean="0">
                <a:latin typeface="Times New Roman" pitchFamily="18" charset="0"/>
                <a:cs typeface="Times New Roman" pitchFamily="18" charset="0"/>
              </a:rPr>
              <a:t>(into, with)</a:t>
            </a:r>
          </a:p>
          <a:p>
            <a:pPr algn="just">
              <a:lnSpc>
                <a:spcPct val="140000"/>
              </a:lnSpc>
            </a:pPr>
            <a:r>
              <a:rPr lang="en-US" altLang="zh-CN" sz="2000" dirty="0" smtClean="0">
                <a:latin typeface="Times New Roman" pitchFamily="18" charset="0"/>
                <a:cs typeface="Times New Roman" pitchFamily="18" charset="0"/>
              </a:rPr>
              <a:t>overcast 			a. 		</a:t>
            </a:r>
            <a:r>
              <a:rPr lang="zh-CN" altLang="en-US" sz="2000" dirty="0" smtClean="0">
                <a:latin typeface="Times New Roman" pitchFamily="18" charset="0"/>
                <a:cs typeface="Times New Roman" pitchFamily="18" charset="0"/>
              </a:rPr>
              <a:t>多云的</a:t>
            </a:r>
          </a:p>
          <a:p>
            <a:pPr algn="just">
              <a:lnSpc>
                <a:spcPct val="140000"/>
              </a:lnSpc>
            </a:pPr>
            <a:r>
              <a:rPr lang="en-US" altLang="zh-CN" sz="2000" dirty="0" smtClean="0">
                <a:latin typeface="Times New Roman" pitchFamily="18" charset="0"/>
                <a:cs typeface="Times New Roman" pitchFamily="18" charset="0"/>
              </a:rPr>
              <a:t>lush 			a. 		</a:t>
            </a:r>
            <a:r>
              <a:rPr lang="zh-CN" altLang="en-US" sz="2000" dirty="0" smtClean="0">
                <a:latin typeface="Times New Roman" pitchFamily="18" charset="0"/>
                <a:cs typeface="Times New Roman" pitchFamily="18" charset="0"/>
              </a:rPr>
              <a:t>茂盛的， 繁荣的</a:t>
            </a:r>
          </a:p>
          <a:p>
            <a:pPr algn="just">
              <a:lnSpc>
                <a:spcPct val="140000"/>
              </a:lnSpc>
            </a:pPr>
            <a:r>
              <a:rPr lang="en-US" altLang="zh-CN" sz="2000" dirty="0" smtClean="0">
                <a:latin typeface="Times New Roman" pitchFamily="18" charset="0"/>
                <a:cs typeface="Times New Roman" pitchFamily="18" charset="0"/>
              </a:rPr>
              <a:t>density 			n. 		</a:t>
            </a:r>
            <a:r>
              <a:rPr lang="zh-CN" altLang="en-US" sz="2000" dirty="0" smtClean="0">
                <a:latin typeface="Times New Roman" pitchFamily="18" charset="0"/>
                <a:cs typeface="Times New Roman" pitchFamily="18" charset="0"/>
              </a:rPr>
              <a:t>密度</a:t>
            </a:r>
          </a:p>
          <a:p>
            <a:pPr algn="just">
              <a:lnSpc>
                <a:spcPct val="140000"/>
              </a:lnSpc>
            </a:pPr>
            <a:r>
              <a:rPr lang="en-US" altLang="zh-CN" sz="2000" dirty="0" smtClean="0">
                <a:latin typeface="Times New Roman" pitchFamily="18" charset="0"/>
                <a:cs typeface="Times New Roman" pitchFamily="18" charset="0"/>
              </a:rPr>
              <a:t>preeminent 		a. 		</a:t>
            </a:r>
            <a:r>
              <a:rPr lang="zh-CN" altLang="en-US" sz="2000" dirty="0" smtClean="0">
                <a:latin typeface="Times New Roman" pitchFamily="18" charset="0"/>
                <a:cs typeface="Times New Roman" pitchFamily="18" charset="0"/>
              </a:rPr>
              <a:t>优越的， 卓越的</a:t>
            </a:r>
          </a:p>
          <a:p>
            <a:pPr algn="just">
              <a:lnSpc>
                <a:spcPct val="140000"/>
              </a:lnSpc>
            </a:pPr>
            <a:r>
              <a:rPr lang="en-US" altLang="zh-CN" sz="2000" dirty="0" smtClean="0">
                <a:latin typeface="Times New Roman" pitchFamily="18" charset="0"/>
                <a:cs typeface="Times New Roman" pitchFamily="18" charset="0"/>
              </a:rPr>
              <a:t>sophisticated 		a. 		</a:t>
            </a:r>
            <a:r>
              <a:rPr lang="zh-CN" altLang="en-US" sz="2000" dirty="0" smtClean="0">
                <a:latin typeface="Times New Roman" pitchFamily="18" charset="0"/>
                <a:cs typeface="Times New Roman" pitchFamily="18" charset="0"/>
              </a:rPr>
              <a:t>高级的， 老于世故的</a:t>
            </a:r>
          </a:p>
          <a:p>
            <a:pPr algn="just">
              <a:lnSpc>
                <a:spcPct val="140000"/>
              </a:lnSpc>
            </a:pPr>
            <a:r>
              <a:rPr lang="en-US" altLang="zh-CN" sz="2000" dirty="0" smtClean="0">
                <a:latin typeface="Times New Roman" pitchFamily="18" charset="0"/>
                <a:cs typeface="Times New Roman" pitchFamily="18" charset="0"/>
              </a:rPr>
              <a:t>affluent 			a. 		</a:t>
            </a:r>
            <a:r>
              <a:rPr lang="zh-CN" altLang="en-US" sz="2000" dirty="0" smtClean="0">
                <a:latin typeface="Times New Roman" pitchFamily="18" charset="0"/>
                <a:cs typeface="Times New Roman" pitchFamily="18" charset="0"/>
              </a:rPr>
              <a:t>富有的</a:t>
            </a:r>
          </a:p>
          <a:p>
            <a:pPr algn="just">
              <a:lnSpc>
                <a:spcPct val="140000"/>
              </a:lnSpc>
            </a:pPr>
            <a:r>
              <a:rPr lang="en-US" altLang="zh-CN" sz="2000" dirty="0" smtClean="0">
                <a:latin typeface="Times New Roman" pitchFamily="18" charset="0"/>
                <a:cs typeface="Times New Roman" pitchFamily="18" charset="0"/>
              </a:rPr>
              <a:t>descend 			vi. 		</a:t>
            </a:r>
            <a:r>
              <a:rPr lang="zh-CN" altLang="en-US" sz="2000" dirty="0" smtClean="0">
                <a:latin typeface="Times New Roman" pitchFamily="18" charset="0"/>
                <a:cs typeface="Times New Roman" pitchFamily="18" charset="0"/>
              </a:rPr>
              <a:t>下来， 下降， 下倾</a:t>
            </a:r>
          </a:p>
          <a:p>
            <a:pPr algn="just">
              <a:lnSpc>
                <a:spcPct val="140000"/>
              </a:lnSpc>
            </a:pPr>
            <a:r>
              <a:rPr lang="en-US" altLang="zh-CN" sz="2000" dirty="0" smtClean="0">
                <a:latin typeface="Times New Roman" pitchFamily="18" charset="0"/>
                <a:cs typeface="Times New Roman" pitchFamily="18" charset="0"/>
              </a:rPr>
              <a:t>diminish 			</a:t>
            </a:r>
            <a:r>
              <a:rPr lang="en-US" altLang="zh-CN" sz="2000" dirty="0" err="1" smtClean="0">
                <a:latin typeface="Times New Roman" pitchFamily="18" charset="0"/>
                <a:cs typeface="Times New Roman" pitchFamily="18" charset="0"/>
              </a:rPr>
              <a:t>vt</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减少， 减小</a:t>
            </a:r>
            <a:endParaRPr lang="en-US" altLang="zh-C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1879041" cy="400110"/>
          </a:xfrm>
          <a:prstGeom prst="rect">
            <a:avLst/>
          </a:prstGeom>
        </p:spPr>
        <p:txBody>
          <a:bodyPr wrap="none">
            <a:spAutoFit/>
          </a:bodyPr>
          <a:lstStyle/>
          <a:p>
            <a:r>
              <a:rPr lang="en-US" altLang="zh-CN" sz="2000" dirty="0" smtClean="0">
                <a:solidFill>
                  <a:srgbClr val="006600"/>
                </a:solidFill>
                <a:latin typeface="Comic Sans MS" pitchFamily="66" charset="0"/>
              </a:rPr>
              <a:t>Lesson Review</a:t>
            </a:r>
            <a:endParaRPr lang="zh-CN" altLang="en-US" sz="2000" dirty="0">
              <a:solidFill>
                <a:srgbClr val="006600"/>
              </a:solidFill>
              <a:latin typeface="Comic Sans MS" pitchFamily="66" charset="0"/>
            </a:endParaRPr>
          </a:p>
        </p:txBody>
      </p:sp>
      <p:sp>
        <p:nvSpPr>
          <p:cNvPr id="8" name="矩形 7"/>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1 Explore the UK and introduce the country briefly.</a:t>
            </a:r>
            <a:endParaRPr lang="zh-CN" altLang="en-US" sz="2000" dirty="0">
              <a:solidFill>
                <a:srgbClr val="996600"/>
              </a:solidFill>
              <a:latin typeface="Calibri" pitchFamily="34" charset="0"/>
            </a:endParaRPr>
          </a:p>
        </p:txBody>
      </p:sp>
      <p:sp>
        <p:nvSpPr>
          <p:cNvPr id="18" name="AutoShape 13"/>
          <p:cNvSpPr>
            <a:spLocks noChangeArrowheads="1"/>
          </p:cNvSpPr>
          <p:nvPr/>
        </p:nvSpPr>
        <p:spPr bwMode="gray">
          <a:xfrm>
            <a:off x="505242" y="1934358"/>
            <a:ext cx="5400000" cy="3744000"/>
          </a:xfrm>
          <a:prstGeom prst="roundRect">
            <a:avLst>
              <a:gd name="adj" fmla="val 0"/>
            </a:avLst>
          </a:prstGeom>
          <a:solidFill>
            <a:srgbClr val="4792D7"/>
          </a:soli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AutoShape 15"/>
          <p:cNvSpPr>
            <a:spLocks noChangeArrowheads="1"/>
          </p:cNvSpPr>
          <p:nvPr/>
        </p:nvSpPr>
        <p:spPr bwMode="gray">
          <a:xfrm>
            <a:off x="577242" y="2411186"/>
            <a:ext cx="5256000" cy="3132000"/>
          </a:xfrm>
          <a:prstGeom prst="roundRect">
            <a:avLst>
              <a:gd name="adj" fmla="val 0"/>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矩形 28"/>
          <p:cNvSpPr/>
          <p:nvPr/>
        </p:nvSpPr>
        <p:spPr>
          <a:xfrm>
            <a:off x="2728990" y="1959525"/>
            <a:ext cx="952505" cy="400110"/>
          </a:xfrm>
          <a:prstGeom prst="rect">
            <a:avLst/>
          </a:prstGeom>
        </p:spPr>
        <p:txBody>
          <a:bodyPr wrap="none">
            <a:spAutoFit/>
          </a:bodyPr>
          <a:lstStyle/>
          <a:p>
            <a:r>
              <a:rPr lang="en-US" altLang="zh-CN" sz="2000" dirty="0" smtClean="0">
                <a:solidFill>
                  <a:schemeClr val="bg1"/>
                </a:solidFill>
                <a:latin typeface="Times New Roman" pitchFamily="18" charset="0"/>
                <a:cs typeface="Times New Roman" pitchFamily="18" charset="0"/>
              </a:rPr>
              <a:t>Outline</a:t>
            </a:r>
            <a:endParaRPr lang="zh-CN" altLang="en-US" sz="2000" dirty="0">
              <a:solidFill>
                <a:schemeClr val="bg1"/>
              </a:solidFill>
              <a:latin typeface="Times New Roman" pitchFamily="18" charset="0"/>
              <a:cs typeface="Times New Roman" pitchFamily="18" charset="0"/>
            </a:endParaRPr>
          </a:p>
        </p:txBody>
      </p:sp>
      <p:sp>
        <p:nvSpPr>
          <p:cNvPr id="31" name="TextBox 30"/>
          <p:cNvSpPr txBox="1"/>
          <p:nvPr/>
        </p:nvSpPr>
        <p:spPr>
          <a:xfrm>
            <a:off x="703242" y="2505862"/>
            <a:ext cx="5004000" cy="2862322"/>
          </a:xfrm>
          <a:prstGeom prst="rect">
            <a:avLst/>
          </a:prstGeom>
          <a:noFill/>
        </p:spPr>
        <p:txBody>
          <a:bodyPr wrap="square" rtlCol="0">
            <a:spAutoFit/>
          </a:bodyPr>
          <a:lstStyle/>
          <a:p>
            <a:pPr marL="457200" indent="-457200">
              <a:lnSpc>
                <a:spcPct val="150000"/>
              </a:lnSpc>
            </a:pPr>
            <a:r>
              <a:rPr lang="en-US" altLang="zh-CN" sz="2000" dirty="0" smtClean="0">
                <a:latin typeface="Times New Roman" pitchFamily="18" charset="0"/>
                <a:cs typeface="Times New Roman" pitchFamily="18" charset="0"/>
              </a:rPr>
              <a:t>◆ 	location</a:t>
            </a:r>
          </a:p>
          <a:p>
            <a:pPr marL="457200" indent="-457200">
              <a:lnSpc>
                <a:spcPct val="150000"/>
              </a:lnSpc>
            </a:pPr>
            <a:r>
              <a:rPr lang="en-US" altLang="zh-CN" sz="2000" dirty="0" smtClean="0">
                <a:latin typeface="Times New Roman" pitchFamily="18" charset="0"/>
                <a:cs typeface="Times New Roman" pitchFamily="18" charset="0"/>
              </a:rPr>
              <a:t>◆ 	capital city</a:t>
            </a:r>
          </a:p>
          <a:p>
            <a:pPr marL="457200" indent="-457200">
              <a:lnSpc>
                <a:spcPct val="150000"/>
              </a:lnSpc>
            </a:pPr>
            <a:r>
              <a:rPr lang="en-US" altLang="zh-CN" sz="2000" dirty="0" smtClean="0">
                <a:latin typeface="Times New Roman" pitchFamily="18" charset="0"/>
                <a:cs typeface="Times New Roman" pitchFamily="18" charset="0"/>
              </a:rPr>
              <a:t>◆ 	population</a:t>
            </a:r>
          </a:p>
          <a:p>
            <a:pPr marL="457200" indent="-457200">
              <a:lnSpc>
                <a:spcPct val="150000"/>
              </a:lnSpc>
            </a:pPr>
            <a:r>
              <a:rPr lang="en-US" altLang="zh-CN" sz="2000" dirty="0" smtClean="0">
                <a:latin typeface="Times New Roman" pitchFamily="18" charset="0"/>
                <a:cs typeface="Times New Roman" pitchFamily="18" charset="0"/>
              </a:rPr>
              <a:t>◆ 	climate</a:t>
            </a:r>
          </a:p>
          <a:p>
            <a:pPr marL="457200" indent="-457200">
              <a:lnSpc>
                <a:spcPct val="150000"/>
              </a:lnSpc>
            </a:pPr>
            <a:r>
              <a:rPr lang="en-US" altLang="zh-CN" sz="2000" dirty="0" smtClean="0">
                <a:latin typeface="Times New Roman" pitchFamily="18" charset="0"/>
                <a:cs typeface="Times New Roman" pitchFamily="18" charset="0"/>
              </a:rPr>
              <a:t>◆ 	history</a:t>
            </a:r>
          </a:p>
          <a:p>
            <a:pPr marL="457200" indent="-457200">
              <a:lnSpc>
                <a:spcPct val="150000"/>
              </a:lnSpc>
            </a:pPr>
            <a:r>
              <a:rPr lang="en-US" altLang="zh-CN" sz="2000" dirty="0" smtClean="0">
                <a:latin typeface="Times New Roman" pitchFamily="18" charset="0"/>
                <a:cs typeface="Times New Roman" pitchFamily="18" charset="0"/>
              </a:rPr>
              <a:t>◆ 	language</a:t>
            </a:r>
            <a:endParaRPr lang="zh-CN" altLang="en-US" sz="2000" dirty="0">
              <a:latin typeface="Times New Roman" pitchFamily="18" charset="0"/>
              <a:cs typeface="Times New Roman" pitchFamily="18" charset="0"/>
            </a:endParaRPr>
          </a:p>
        </p:txBody>
      </p:sp>
      <p:sp>
        <p:nvSpPr>
          <p:cNvPr id="33" name="AutoShape 13"/>
          <p:cNvSpPr>
            <a:spLocks noChangeArrowheads="1"/>
          </p:cNvSpPr>
          <p:nvPr/>
        </p:nvSpPr>
        <p:spPr bwMode="gray">
          <a:xfrm>
            <a:off x="6293109" y="1934358"/>
            <a:ext cx="5400000" cy="3744000"/>
          </a:xfrm>
          <a:prstGeom prst="roundRect">
            <a:avLst>
              <a:gd name="adj" fmla="val 0"/>
            </a:avLst>
          </a:prstGeom>
          <a:solidFill>
            <a:srgbClr val="006600"/>
          </a:soli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AutoShape 15"/>
          <p:cNvSpPr>
            <a:spLocks noChangeArrowheads="1"/>
          </p:cNvSpPr>
          <p:nvPr/>
        </p:nvSpPr>
        <p:spPr bwMode="gray">
          <a:xfrm>
            <a:off x="6365109" y="2411186"/>
            <a:ext cx="5256000" cy="3132000"/>
          </a:xfrm>
          <a:prstGeom prst="roundRect">
            <a:avLst>
              <a:gd name="adj" fmla="val 0"/>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矩形 34"/>
          <p:cNvSpPr/>
          <p:nvPr/>
        </p:nvSpPr>
        <p:spPr>
          <a:xfrm>
            <a:off x="7908517" y="1959525"/>
            <a:ext cx="2169184" cy="400110"/>
          </a:xfrm>
          <a:prstGeom prst="rect">
            <a:avLst/>
          </a:prstGeom>
        </p:spPr>
        <p:txBody>
          <a:bodyPr wrap="none">
            <a:spAutoFit/>
          </a:bodyPr>
          <a:lstStyle/>
          <a:p>
            <a:r>
              <a:rPr lang="en-US" altLang="zh-CN" sz="2000" dirty="0" smtClean="0">
                <a:solidFill>
                  <a:schemeClr val="bg1"/>
                </a:solidFill>
                <a:latin typeface="Times New Roman" pitchFamily="18" charset="0"/>
                <a:cs typeface="Times New Roman" pitchFamily="18" charset="0"/>
              </a:rPr>
              <a:t>Useful Expressions</a:t>
            </a:r>
            <a:endParaRPr lang="zh-CN" altLang="en-US" sz="2000" dirty="0">
              <a:solidFill>
                <a:schemeClr val="bg1"/>
              </a:solidFill>
              <a:latin typeface="Times New Roman" pitchFamily="18" charset="0"/>
              <a:cs typeface="Times New Roman" pitchFamily="18" charset="0"/>
            </a:endParaRPr>
          </a:p>
        </p:txBody>
      </p:sp>
      <p:sp>
        <p:nvSpPr>
          <p:cNvPr id="36" name="TextBox 35"/>
          <p:cNvSpPr txBox="1"/>
          <p:nvPr/>
        </p:nvSpPr>
        <p:spPr>
          <a:xfrm>
            <a:off x="6491109" y="2505862"/>
            <a:ext cx="5004000" cy="2862322"/>
          </a:xfrm>
          <a:prstGeom prst="rect">
            <a:avLst/>
          </a:prstGeom>
          <a:noFill/>
        </p:spPr>
        <p:txBody>
          <a:bodyPr wrap="square" rtlCol="0">
            <a:spAutoFit/>
          </a:bodyPr>
          <a:lstStyle/>
          <a:p>
            <a:pPr marL="457200" indent="-457200">
              <a:lnSpc>
                <a:spcPct val="150000"/>
              </a:lnSpc>
            </a:pPr>
            <a:r>
              <a:rPr lang="en-US" altLang="zh-CN" sz="2000" dirty="0" smtClean="0">
                <a:latin typeface="Times New Roman" pitchFamily="18" charset="0"/>
                <a:cs typeface="Times New Roman" pitchFamily="18" charset="0"/>
              </a:rPr>
              <a:t>◆ 	lie in/on/to/off the...</a:t>
            </a:r>
          </a:p>
          <a:p>
            <a:pPr marL="457200" indent="-457200">
              <a:lnSpc>
                <a:spcPct val="150000"/>
              </a:lnSpc>
            </a:pPr>
            <a:r>
              <a:rPr lang="en-US" altLang="zh-CN" sz="2000" dirty="0" smtClean="0">
                <a:latin typeface="Times New Roman" pitchFamily="18" charset="0"/>
                <a:cs typeface="Times New Roman" pitchFamily="18" charset="0"/>
              </a:rPr>
              <a:t>◆ 	have a population of</a:t>
            </a:r>
          </a:p>
          <a:p>
            <a:pPr marL="457200" indent="-457200">
              <a:lnSpc>
                <a:spcPct val="150000"/>
              </a:lnSpc>
            </a:pPr>
            <a:r>
              <a:rPr lang="en-US" altLang="zh-CN" sz="2000" dirty="0" smtClean="0">
                <a:latin typeface="Times New Roman" pitchFamily="18" charset="0"/>
                <a:cs typeface="Times New Roman" pitchFamily="18" charset="0"/>
              </a:rPr>
              <a:t>◆ 	political and cultural centre</a:t>
            </a:r>
          </a:p>
          <a:p>
            <a:pPr marL="457200" indent="-457200">
              <a:lnSpc>
                <a:spcPct val="150000"/>
              </a:lnSpc>
            </a:pPr>
            <a:r>
              <a:rPr lang="en-US" altLang="zh-CN" sz="2000" dirty="0" smtClean="0">
                <a:latin typeface="Times New Roman" pitchFamily="18" charset="0"/>
                <a:cs typeface="Times New Roman" pitchFamily="18" charset="0"/>
              </a:rPr>
              <a:t>◆ 	be famous for</a:t>
            </a:r>
          </a:p>
          <a:p>
            <a:pPr marL="457200" indent="-457200">
              <a:lnSpc>
                <a:spcPct val="150000"/>
              </a:lnSpc>
            </a:pPr>
            <a:r>
              <a:rPr lang="en-US" altLang="zh-CN" sz="2000" dirty="0" smtClean="0">
                <a:latin typeface="Times New Roman" pitchFamily="18" charset="0"/>
                <a:cs typeface="Times New Roman" pitchFamily="18" charset="0"/>
              </a:rPr>
              <a:t>◆ 	places of interest</a:t>
            </a:r>
          </a:p>
          <a:p>
            <a:pPr marL="457200" indent="-457200">
              <a:lnSpc>
                <a:spcPct val="150000"/>
              </a:lnSpc>
            </a:pPr>
            <a:r>
              <a:rPr lang="en-US" altLang="zh-CN" sz="2000" dirty="0" smtClean="0">
                <a:latin typeface="Times New Roman" pitchFamily="18" charset="0"/>
                <a:cs typeface="Times New Roman" pitchFamily="18" charset="0"/>
              </a:rPr>
              <a:t>◆ 	be made up of</a:t>
            </a:r>
            <a:endParaRPr lang="zh-CN"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1879041" cy="400110"/>
          </a:xfrm>
          <a:prstGeom prst="rect">
            <a:avLst/>
          </a:prstGeom>
        </p:spPr>
        <p:txBody>
          <a:bodyPr wrap="none">
            <a:spAutoFit/>
          </a:bodyPr>
          <a:lstStyle/>
          <a:p>
            <a:r>
              <a:rPr lang="en-US" altLang="zh-CN" sz="2000" dirty="0" smtClean="0">
                <a:solidFill>
                  <a:srgbClr val="006600"/>
                </a:solidFill>
                <a:latin typeface="Comic Sans MS" pitchFamily="66" charset="0"/>
              </a:rPr>
              <a:t>Lesson Review</a:t>
            </a:r>
            <a:endParaRPr lang="zh-CN" altLang="en-US" sz="2000" dirty="0">
              <a:solidFill>
                <a:srgbClr val="006600"/>
              </a:solidFill>
              <a:latin typeface="Comic Sans MS" pitchFamily="66" charset="0"/>
            </a:endParaRPr>
          </a:p>
        </p:txBody>
      </p:sp>
      <p:sp>
        <p:nvSpPr>
          <p:cNvPr id="8" name="矩形 7"/>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2 Please fill in the following form about the UK.</a:t>
            </a:r>
            <a:endParaRPr lang="zh-CN" altLang="en-US" sz="2000" dirty="0">
              <a:solidFill>
                <a:srgbClr val="996600"/>
              </a:solidFill>
              <a:latin typeface="Calibri" pitchFamily="34" charset="0"/>
            </a:endParaRPr>
          </a:p>
        </p:txBody>
      </p:sp>
      <p:graphicFrame>
        <p:nvGraphicFramePr>
          <p:cNvPr id="14" name="表格 13"/>
          <p:cNvGraphicFramePr>
            <a:graphicFrameLocks noGrp="1"/>
          </p:cNvGraphicFramePr>
          <p:nvPr/>
        </p:nvGraphicFramePr>
        <p:xfrm>
          <a:off x="1995175" y="1480563"/>
          <a:ext cx="8208000" cy="4752000"/>
        </p:xfrm>
        <a:graphic>
          <a:graphicData uri="http://schemas.openxmlformats.org/drawingml/2006/table">
            <a:tbl>
              <a:tblPr firstRow="1" bandRow="1">
                <a:tableStyleId>{5C22544A-7EE6-4342-B048-85BDC9FD1C3A}</a:tableStyleId>
              </a:tblPr>
              <a:tblGrid>
                <a:gridCol w="4104000"/>
                <a:gridCol w="4104000"/>
              </a:tblGrid>
              <a:tr h="432000">
                <a:tc>
                  <a:txBody>
                    <a:bodyPr/>
                    <a:lstStyle/>
                    <a:p>
                      <a:r>
                        <a:rPr lang="en-US" altLang="zh-CN" sz="2000" b="0" dirty="0" smtClean="0">
                          <a:solidFill>
                            <a:schemeClr val="tx1"/>
                          </a:solidFill>
                          <a:latin typeface="Times New Roman" pitchFamily="18" charset="0"/>
                          <a:cs typeface="Times New Roman" pitchFamily="18" charset="0"/>
                        </a:rPr>
                        <a:t>Capital</a:t>
                      </a:r>
                      <a:endParaRPr lang="zh-CN" altLang="en-US" sz="2000" b="0" dirty="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32000">
                <a:tc>
                  <a:txBody>
                    <a:bodyPr/>
                    <a:lstStyle/>
                    <a:p>
                      <a:r>
                        <a:rPr lang="en-US" altLang="zh-CN" sz="2000" b="0" dirty="0" smtClean="0">
                          <a:solidFill>
                            <a:schemeClr val="tx1"/>
                          </a:solidFill>
                          <a:latin typeface="Times New Roman" pitchFamily="18" charset="0"/>
                          <a:cs typeface="Times New Roman" pitchFamily="18" charset="0"/>
                        </a:rPr>
                        <a:t>Official Languages</a:t>
                      </a:r>
                      <a:endParaRPr lang="zh-CN" altLang="en-US" sz="2000" b="0" dirty="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32000">
                <a:tc>
                  <a:txBody>
                    <a:bodyPr/>
                    <a:lstStyle/>
                    <a:p>
                      <a:r>
                        <a:rPr lang="en-US" altLang="zh-CN" sz="2000" b="0" dirty="0" smtClean="0">
                          <a:solidFill>
                            <a:schemeClr val="tx1"/>
                          </a:solidFill>
                          <a:latin typeface="Times New Roman" pitchFamily="18" charset="0"/>
                          <a:cs typeface="Times New Roman" pitchFamily="18" charset="0"/>
                        </a:rPr>
                        <a:t>Recognized Regional Languages</a:t>
                      </a:r>
                      <a:endParaRPr lang="zh-CN" altLang="en-US" sz="2000" b="0" dirty="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32000">
                <a:tc>
                  <a:txBody>
                    <a:bodyPr/>
                    <a:lstStyle/>
                    <a:p>
                      <a:r>
                        <a:rPr lang="en-US" altLang="zh-CN" sz="2000" b="0" dirty="0" smtClean="0">
                          <a:solidFill>
                            <a:schemeClr val="tx1"/>
                          </a:solidFill>
                          <a:latin typeface="Times New Roman" pitchFamily="18" charset="0"/>
                          <a:cs typeface="Times New Roman" pitchFamily="18" charset="0"/>
                        </a:rPr>
                        <a:t>Government</a:t>
                      </a:r>
                      <a:endParaRPr lang="zh-CN" altLang="en-US" sz="2000" b="0" dirty="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32000">
                <a:tc>
                  <a:txBody>
                    <a:bodyPr/>
                    <a:lstStyle/>
                    <a:p>
                      <a:r>
                        <a:rPr lang="en-US" altLang="zh-CN" sz="2000" b="0" dirty="0" smtClean="0">
                          <a:solidFill>
                            <a:schemeClr val="tx1"/>
                          </a:solidFill>
                          <a:latin typeface="Times New Roman" pitchFamily="18" charset="0"/>
                          <a:cs typeface="Times New Roman" pitchFamily="18" charset="0"/>
                        </a:rPr>
                        <a:t>Monarch</a:t>
                      </a:r>
                      <a:endParaRPr lang="zh-CN" altLang="en-US" sz="2000" b="0" dirty="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32000">
                <a:tc>
                  <a:txBody>
                    <a:bodyPr/>
                    <a:lstStyle/>
                    <a:p>
                      <a:r>
                        <a:rPr lang="en-US" altLang="zh-CN" sz="2000" b="0" dirty="0" smtClean="0">
                          <a:solidFill>
                            <a:schemeClr val="tx1"/>
                          </a:solidFill>
                          <a:latin typeface="Times New Roman" pitchFamily="18" charset="0"/>
                          <a:cs typeface="Times New Roman" pitchFamily="18" charset="0"/>
                        </a:rPr>
                        <a:t>Area Total</a:t>
                      </a:r>
                      <a:endParaRPr lang="zh-CN" altLang="en-US" sz="2000" b="0" dirty="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32000">
                <a:tc>
                  <a:txBody>
                    <a:bodyPr/>
                    <a:lstStyle/>
                    <a:p>
                      <a:r>
                        <a:rPr lang="en-US" altLang="zh-CN" sz="2000" b="0" dirty="0" smtClean="0">
                          <a:solidFill>
                            <a:schemeClr val="tx1"/>
                          </a:solidFill>
                          <a:latin typeface="Times New Roman" pitchFamily="18" charset="0"/>
                          <a:cs typeface="Times New Roman" pitchFamily="18" charset="0"/>
                        </a:rPr>
                        <a:t>Population</a:t>
                      </a:r>
                      <a:endParaRPr lang="zh-CN" altLang="en-US" sz="2000" b="0" dirty="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32000">
                <a:tc>
                  <a:txBody>
                    <a:bodyPr/>
                    <a:lstStyle/>
                    <a:p>
                      <a:r>
                        <a:rPr lang="en-US" altLang="zh-CN" sz="2000" b="0" dirty="0" smtClean="0">
                          <a:solidFill>
                            <a:schemeClr val="tx1"/>
                          </a:solidFill>
                          <a:latin typeface="Times New Roman" pitchFamily="18" charset="0"/>
                          <a:cs typeface="Times New Roman" pitchFamily="18" charset="0"/>
                        </a:rPr>
                        <a:t>Climate</a:t>
                      </a:r>
                      <a:endParaRPr lang="zh-CN" altLang="en-US" sz="2000" b="0" dirty="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32000">
                <a:tc>
                  <a:txBody>
                    <a:bodyPr/>
                    <a:lstStyle/>
                    <a:p>
                      <a:r>
                        <a:rPr lang="en-US" altLang="zh-CN" sz="2000" b="0" dirty="0" smtClean="0">
                          <a:solidFill>
                            <a:schemeClr val="tx1"/>
                          </a:solidFill>
                          <a:latin typeface="Times New Roman" pitchFamily="18" charset="0"/>
                          <a:cs typeface="Times New Roman" pitchFamily="18" charset="0"/>
                        </a:rPr>
                        <a:t>Currency</a:t>
                      </a:r>
                      <a:endParaRPr lang="zh-CN" altLang="en-US" sz="2000" b="0" dirty="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32000">
                <a:tc>
                  <a:txBody>
                    <a:bodyPr/>
                    <a:lstStyle/>
                    <a:p>
                      <a:r>
                        <a:rPr lang="en-US" altLang="zh-CN" sz="2000" b="0" dirty="0" smtClean="0">
                          <a:solidFill>
                            <a:schemeClr val="tx1"/>
                          </a:solidFill>
                          <a:latin typeface="Times New Roman" pitchFamily="18" charset="0"/>
                          <a:cs typeface="Times New Roman" pitchFamily="18" charset="0"/>
                        </a:rPr>
                        <a:t>Time Zone</a:t>
                      </a:r>
                      <a:endParaRPr lang="zh-CN" altLang="en-US" sz="2000" b="0" dirty="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32000">
                <a:tc>
                  <a:txBody>
                    <a:bodyPr/>
                    <a:lstStyle/>
                    <a:p>
                      <a:r>
                        <a:rPr lang="en-US" altLang="zh-CN" sz="2000" b="0" dirty="0" smtClean="0">
                          <a:solidFill>
                            <a:schemeClr val="tx1"/>
                          </a:solidFill>
                          <a:latin typeface="Times New Roman" pitchFamily="18" charset="0"/>
                          <a:cs typeface="Times New Roman" pitchFamily="18" charset="0"/>
                        </a:rPr>
                        <a:t>Calling Code</a:t>
                      </a:r>
                      <a:endParaRPr lang="zh-CN" altLang="en-US" sz="2000" b="0" dirty="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0" dirty="0">
                        <a:solidFill>
                          <a:schemeClr val="tx1"/>
                        </a:solidFill>
                        <a:latin typeface="Times New Roman" pitchFamily="18" charset="0"/>
                        <a:cs typeface="Times New Roman" pitchFamily="18"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1879041" cy="400110"/>
          </a:xfrm>
          <a:prstGeom prst="rect">
            <a:avLst/>
          </a:prstGeom>
        </p:spPr>
        <p:txBody>
          <a:bodyPr wrap="none">
            <a:spAutoFit/>
          </a:bodyPr>
          <a:lstStyle/>
          <a:p>
            <a:r>
              <a:rPr lang="en-US" altLang="zh-CN" sz="2000" dirty="0" smtClean="0">
                <a:solidFill>
                  <a:srgbClr val="006600"/>
                </a:solidFill>
                <a:latin typeface="Comic Sans MS" pitchFamily="66" charset="0"/>
              </a:rPr>
              <a:t>Lesson Review</a:t>
            </a:r>
            <a:endParaRPr lang="zh-CN" altLang="en-US" sz="2000" dirty="0">
              <a:solidFill>
                <a:srgbClr val="006600"/>
              </a:solidFill>
              <a:latin typeface="Comic Sans MS" pitchFamily="66" charset="0"/>
            </a:endParaRPr>
          </a:p>
        </p:txBody>
      </p:sp>
      <p:sp>
        <p:nvSpPr>
          <p:cNvPr id="8" name="矩形 7"/>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3 Conduct a survey of the main imports and exports of the UK.</a:t>
            </a:r>
            <a:endParaRPr lang="zh-CN" altLang="en-US" sz="2000" dirty="0">
              <a:solidFill>
                <a:srgbClr val="996600"/>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368777"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People and Cultural Tips of the UK</a:t>
            </a:r>
            <a:endParaRPr lang="zh-CN" altLang="en-US" sz="2000" dirty="0">
              <a:solidFill>
                <a:srgbClr val="006600"/>
              </a:solidFill>
              <a:latin typeface="Comic Sans MS" pitchFamily="66" charset="0"/>
            </a:endParaRPr>
          </a:p>
        </p:txBody>
      </p:sp>
      <p:sp>
        <p:nvSpPr>
          <p:cNvPr id="9" name="TextBox 8"/>
          <p:cNvSpPr txBox="1"/>
          <p:nvPr/>
        </p:nvSpPr>
        <p:spPr>
          <a:xfrm>
            <a:off x="339175" y="1078127"/>
            <a:ext cx="11520000" cy="5170646"/>
          </a:xfrm>
          <a:prstGeom prst="rect">
            <a:avLst/>
          </a:prstGeom>
          <a:noFill/>
        </p:spPr>
        <p:txBody>
          <a:bodyPr wrap="square" rtlCol="0">
            <a:spAutoFit/>
          </a:bodyPr>
          <a:lstStyle/>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Britain is a country of mixed cultures. London has the largest non-white population of any European city and over 250 languages are spoken there. Therefore not all British people are White or Christians. Britain is a multi-faith society in which everyone has the right to religious freedom. Although Britain is historically a Christian society, people are usually very tolerant towards the faiths of others and those who have no religious beliefs.</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United Kingdom has now a population of about 60 million, of which over 80% live in England, especially around London and the Thames estuary areas. The rest are distributed in Scotland (over 5 million), Wales (around 3 million) and Northern Ireland (close to 1.7 million). The majority of this population are descendents of the Anglo-Saxons. Most people in Wales and Scotland are descendents of the Celtic people who were the earliest known inhabitants of Great Britain. It has a considerable number of Italians, Greeks, Australians, and New Zealanders, and many immigrants from Africa and Asia.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368777"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People and Cultural Tips of the UK</a:t>
            </a:r>
            <a:endParaRPr lang="zh-CN" altLang="en-US" sz="2000" dirty="0">
              <a:solidFill>
                <a:srgbClr val="006600"/>
              </a:solidFill>
              <a:latin typeface="Comic Sans MS" pitchFamily="66" charset="0"/>
            </a:endParaRPr>
          </a:p>
        </p:txBody>
      </p:sp>
      <p:sp>
        <p:nvSpPr>
          <p:cNvPr id="9" name="TextBox 8"/>
          <p:cNvSpPr txBox="1"/>
          <p:nvPr/>
        </p:nvSpPr>
        <p:spPr>
          <a:xfrm>
            <a:off x="339175" y="1086516"/>
            <a:ext cx="11520000" cy="5170646"/>
          </a:xfrm>
          <a:prstGeom prst="rect">
            <a:avLst/>
          </a:prstGeom>
          <a:noFill/>
        </p:spPr>
        <p:txBody>
          <a:bodyPr wrap="square" rtlCol="0">
            <a:spAutoFit/>
          </a:bodyPr>
          <a:lstStyle/>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British are said to be reserved in manners, dress and speech. They are famous for their politeness, self-discipline and especially for their sense of </a:t>
            </a:r>
            <a:r>
              <a:rPr lang="en-US" altLang="zh-CN" sz="2000" dirty="0" err="1" smtClean="0">
                <a:latin typeface="Times New Roman" pitchFamily="18" charset="0"/>
                <a:cs typeface="Times New Roman" pitchFamily="18" charset="0"/>
              </a:rPr>
              <a:t>humour</a:t>
            </a:r>
            <a:r>
              <a:rPr lang="en-US" altLang="zh-CN" sz="2000" dirty="0" smtClean="0">
                <a:latin typeface="Times New Roman" pitchFamily="18" charset="0"/>
                <a:cs typeface="Times New Roman" pitchFamily="18" charset="0"/>
              </a:rPr>
              <a:t>. Basic politeness (please, thank you, excuse me) is expected. British people have a strong sense of </a:t>
            </a:r>
            <a:r>
              <a:rPr lang="en-US" altLang="zh-CN" sz="2000" dirty="0" err="1" smtClean="0">
                <a:latin typeface="Times New Roman" pitchFamily="18" charset="0"/>
                <a:cs typeface="Times New Roman" pitchFamily="18" charset="0"/>
              </a:rPr>
              <a:t>humour</a:t>
            </a:r>
            <a:r>
              <a:rPr lang="en-US" altLang="zh-CN" sz="2000" dirty="0" smtClean="0">
                <a:latin typeface="Times New Roman" pitchFamily="18" charset="0"/>
                <a:cs typeface="Times New Roman" pitchFamily="18" charset="0"/>
              </a:rPr>
              <a:t> which sometimes can be hard for foreigners to understand.</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British people place considerable value on punctuality. If you agree to meet friends at three o’ clock, you can bet that they’ </a:t>
            </a:r>
            <a:r>
              <a:rPr lang="en-US" altLang="zh-CN" sz="2000" dirty="0" err="1" smtClean="0">
                <a:latin typeface="Times New Roman" pitchFamily="18" charset="0"/>
                <a:cs typeface="Times New Roman" pitchFamily="18" charset="0"/>
              </a:rPr>
              <a:t>ll</a:t>
            </a:r>
            <a:r>
              <a:rPr lang="en-US" altLang="zh-CN" sz="2000" dirty="0" smtClean="0">
                <a:latin typeface="Times New Roman" pitchFamily="18" charset="0"/>
                <a:cs typeface="Times New Roman" pitchFamily="18" charset="0"/>
              </a:rPr>
              <a:t> be there just after three. Since Britons are so time-conscious, the pace of life may seem very</a:t>
            </a:r>
          </a:p>
          <a:p>
            <a:pPr algn="just">
              <a:lnSpc>
                <a:spcPct val="150000"/>
              </a:lnSpc>
            </a:pPr>
            <a:r>
              <a:rPr lang="en-US" altLang="zh-CN" sz="2000" dirty="0" smtClean="0">
                <a:latin typeface="Times New Roman" pitchFamily="18" charset="0"/>
                <a:cs typeface="Times New Roman" pitchFamily="18" charset="0"/>
              </a:rPr>
              <a:t>rushed. In Britain, people make great effort to arrive on time. It is often considered impolite to arrive even a few minutes late. If you are unable to keep an appointment, it is expected that you call the person you are meeting. Some general tips are as follows:</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 You should arrive at the exact time specified for dinner, lunch, or appointments with professors, doctors, and other professionals.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368777"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People and Cultural Tips of the UK</a:t>
            </a:r>
            <a:endParaRPr lang="zh-CN" altLang="en-US" sz="2000" dirty="0">
              <a:solidFill>
                <a:srgbClr val="006600"/>
              </a:solidFill>
              <a:latin typeface="Comic Sans MS" pitchFamily="66" charset="0"/>
            </a:endParaRPr>
          </a:p>
        </p:txBody>
      </p:sp>
      <p:sp>
        <p:nvSpPr>
          <p:cNvPr id="9" name="TextBox 8"/>
          <p:cNvSpPr txBox="1"/>
          <p:nvPr/>
        </p:nvSpPr>
        <p:spPr>
          <a:xfrm>
            <a:off x="339175" y="1086516"/>
            <a:ext cx="11520000" cy="5253811"/>
          </a:xfrm>
          <a:prstGeom prst="rect">
            <a:avLst/>
          </a:prstGeom>
          <a:noFill/>
        </p:spPr>
        <p:txBody>
          <a:bodyPr wrap="square" rtlCol="0">
            <a:spAutoFit/>
          </a:bodyPr>
          <a:lstStyle/>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 You should arrive at any time during the hours specified for teas, receptions, and cocktail parties.</a:t>
            </a:r>
          </a:p>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 You should arrive a few minutes early for public meetings, plays, concerts, movies, sporting events, classes, church services, and weddings.</a:t>
            </a:r>
          </a:p>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If you are invited to someone’ s house for dinner at half past seven, they will expect you to be there on the dot. An invitation might state“7:30 to 8:00” , in which case you should arrive no later than 7:50.</a:t>
            </a:r>
          </a:p>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Invitations</a:t>
            </a:r>
          </a:p>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“Drop in anytime” and “come see me soon” are idioms often used in social settings but seldom meant to be taken literally. It is wise to telephone before visiting someone at home. If you receive a written invitation to an event that says “RSVP”</a:t>
            </a:r>
            <a:r>
              <a:rPr lang="en-US" altLang="zh-CN" sz="2000" baseline="30000" dirty="0" smtClean="0">
                <a:latin typeface="Times New Roman" pitchFamily="18" charset="0"/>
                <a:cs typeface="Times New Roman" pitchFamily="18" charset="0"/>
              </a:rPr>
              <a:t>[1]</a:t>
            </a:r>
            <a:r>
              <a:rPr lang="en-US" altLang="zh-CN" sz="2000" dirty="0" smtClean="0">
                <a:latin typeface="Times New Roman" pitchFamily="18" charset="0"/>
                <a:cs typeface="Times New Roman" pitchFamily="18" charset="0"/>
              </a:rPr>
              <a:t> , you should respond to let the person who sent the invitation know whether or not you plan to attend.</a:t>
            </a:r>
          </a:p>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Never accept an invitation unless you really plan to go. You may refuse by saying, “Thank you for inviting me, but I will not be able to come.”If, after accepting, you are unable to attend, be sure to tell those expecting you as far in advance as possible that you will not be there.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368777"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People and Cultural Tips of the UK</a:t>
            </a:r>
            <a:endParaRPr lang="zh-CN" altLang="en-US" sz="2000" dirty="0">
              <a:solidFill>
                <a:srgbClr val="006600"/>
              </a:solidFill>
              <a:latin typeface="Comic Sans MS" pitchFamily="66" charset="0"/>
            </a:endParaRPr>
          </a:p>
        </p:txBody>
      </p:sp>
      <p:sp>
        <p:nvSpPr>
          <p:cNvPr id="9" name="TextBox 8"/>
          <p:cNvSpPr txBox="1"/>
          <p:nvPr/>
        </p:nvSpPr>
        <p:spPr>
          <a:xfrm>
            <a:off x="339175" y="1086516"/>
            <a:ext cx="11520000" cy="5115311"/>
          </a:xfrm>
          <a:prstGeom prst="rect">
            <a:avLst/>
          </a:prstGeom>
          <a:noFill/>
        </p:spPr>
        <p:txBody>
          <a:bodyPr wrap="square" rtlCol="0">
            <a:spAutoFit/>
          </a:bodyPr>
          <a:lstStyle/>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Although it is not necessarily expected that you give a gift to your host, it is considered polite to do so, especially if you have been invited for a meal. Flowers, chocolate, or a small gift are all appropriate. A thank-you note or telephone call after the visit is also considered polite and is an appropriate means to express your appreciation for the invitation.</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Dress</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Everyday dress is appropriate for most visits to people’ s homes. You may want to dress more formally when attending a holiday dinner or cultural event, such as a concert or theatre performance.</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Introduction and Greeting</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It is proper to shake hands with everyone to whom you are introduced, both men and women. An appropriate response to an introduction is “Pleased to meet you.”If you want to introduce yourself to someone, extend your hand for a handshake and say “Hello, I am...” . Hugging is only for friends.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368777"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People and Cultural Tips of the UK</a:t>
            </a:r>
            <a:endParaRPr lang="zh-CN" altLang="en-US" sz="2000" dirty="0">
              <a:solidFill>
                <a:srgbClr val="006600"/>
              </a:solidFill>
              <a:latin typeface="Comic Sans MS" pitchFamily="66" charset="0"/>
            </a:endParaRPr>
          </a:p>
        </p:txBody>
      </p:sp>
      <p:sp>
        <p:nvSpPr>
          <p:cNvPr id="9" name="TextBox 8"/>
          <p:cNvSpPr txBox="1"/>
          <p:nvPr/>
        </p:nvSpPr>
        <p:spPr>
          <a:xfrm>
            <a:off x="339175" y="1086516"/>
            <a:ext cx="11520000" cy="3730317"/>
          </a:xfrm>
          <a:prstGeom prst="rect">
            <a:avLst/>
          </a:prstGeom>
          <a:noFill/>
        </p:spPr>
        <p:txBody>
          <a:bodyPr wrap="square" rtlCol="0">
            <a:spAutoFit/>
          </a:bodyPr>
          <a:lstStyle/>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Dining</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When you accept a dinner invitation, tell your host if you have any dietary restrictions. He or she will want to plan a meal that you can enjoy. The evening meal is the main meal of the day in most parts of Britain.</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Food may be served in one of several ways: “family style,” by passing the serving plates from one to another around the dining table;“buffet</a:t>
            </a:r>
            <a:r>
              <a:rPr lang="en-US" altLang="zh-CN" sz="2000" baseline="30000" dirty="0" smtClean="0">
                <a:latin typeface="Times New Roman" pitchFamily="18" charset="0"/>
                <a:cs typeface="Times New Roman" pitchFamily="18" charset="0"/>
              </a:rPr>
              <a:t>[2]</a:t>
            </a:r>
            <a:r>
              <a:rPr lang="en-US" altLang="zh-CN" sz="2000" dirty="0" smtClean="0">
                <a:latin typeface="Times New Roman" pitchFamily="18" charset="0"/>
                <a:cs typeface="Times New Roman" pitchFamily="18" charset="0"/>
              </a:rPr>
              <a:t> style,” with guests serving themselves at the buffet; and “serving style,” with the host filling each plate and passing it to each person. Guests usually wait until everyone at their table has been served before they begin to eat. Food is eaten with a knife and fork and dessert with a spoon and fork.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2276585" cy="400110"/>
          </a:xfrm>
          <a:prstGeom prst="rect">
            <a:avLst/>
          </a:prstGeom>
        </p:spPr>
        <p:txBody>
          <a:bodyPr wrap="none">
            <a:spAutoFit/>
          </a:bodyPr>
          <a:lstStyle/>
          <a:p>
            <a:r>
              <a:rPr lang="en-US" altLang="zh-CN" sz="2000" dirty="0" smtClean="0">
                <a:solidFill>
                  <a:srgbClr val="006600"/>
                </a:solidFill>
                <a:latin typeface="Comic Sans MS" pitchFamily="66" charset="0"/>
              </a:rPr>
              <a:t>Vocabulary Power</a:t>
            </a:r>
            <a:endParaRPr lang="zh-CN" altLang="en-US" sz="2000" dirty="0">
              <a:solidFill>
                <a:srgbClr val="006600"/>
              </a:solidFill>
              <a:latin typeface="Comic Sans MS" pitchFamily="66" charset="0"/>
            </a:endParaRPr>
          </a:p>
        </p:txBody>
      </p:sp>
      <p:sp>
        <p:nvSpPr>
          <p:cNvPr id="8" name="TextBox 7"/>
          <p:cNvSpPr txBox="1"/>
          <p:nvPr/>
        </p:nvSpPr>
        <p:spPr>
          <a:xfrm>
            <a:off x="1108065" y="1504802"/>
            <a:ext cx="9982220" cy="3804183"/>
          </a:xfrm>
          <a:prstGeom prst="rect">
            <a:avLst/>
          </a:prstGeom>
          <a:noFill/>
        </p:spPr>
        <p:txBody>
          <a:bodyPr wrap="none" rtlCol="0">
            <a:spAutoFit/>
          </a:bodyPr>
          <a:lstStyle/>
          <a:p>
            <a:pPr algn="just">
              <a:lnSpc>
                <a:spcPct val="250000"/>
              </a:lnSpc>
            </a:pPr>
            <a:r>
              <a:rPr lang="en-US" altLang="zh-CN" sz="2000" dirty="0" smtClean="0">
                <a:latin typeface="Times New Roman" pitchFamily="18" charset="0"/>
                <a:cs typeface="Times New Roman" pitchFamily="18" charset="0"/>
              </a:rPr>
              <a:t>tolerant 			a. 		</a:t>
            </a:r>
            <a:r>
              <a:rPr lang="zh-CN" altLang="en-US" sz="2000" dirty="0" smtClean="0">
                <a:latin typeface="Times New Roman" pitchFamily="18" charset="0"/>
                <a:cs typeface="Times New Roman" pitchFamily="18" charset="0"/>
              </a:rPr>
              <a:t>忍受的； 宽大的， 宽容的</a:t>
            </a:r>
          </a:p>
          <a:p>
            <a:pPr algn="just">
              <a:lnSpc>
                <a:spcPct val="250000"/>
              </a:lnSpc>
            </a:pPr>
            <a:r>
              <a:rPr lang="en-US" altLang="zh-CN" sz="2000" dirty="0" smtClean="0">
                <a:latin typeface="Times New Roman" pitchFamily="18" charset="0"/>
                <a:cs typeface="Times New Roman" pitchFamily="18" charset="0"/>
              </a:rPr>
              <a:t>reserved 			a. 		</a:t>
            </a:r>
            <a:r>
              <a:rPr lang="zh-CN" altLang="en-US" sz="2000" dirty="0" smtClean="0">
                <a:latin typeface="Times New Roman" pitchFamily="18" charset="0"/>
                <a:cs typeface="Times New Roman" pitchFamily="18" charset="0"/>
              </a:rPr>
              <a:t>有节制的； 保留的； 缄默的； 冷淡的</a:t>
            </a:r>
          </a:p>
          <a:p>
            <a:pPr algn="just">
              <a:lnSpc>
                <a:spcPct val="250000"/>
              </a:lnSpc>
            </a:pPr>
            <a:r>
              <a:rPr lang="en-US" altLang="zh-CN" sz="2000" dirty="0" smtClean="0">
                <a:latin typeface="Times New Roman" pitchFamily="18" charset="0"/>
                <a:cs typeface="Times New Roman" pitchFamily="18" charset="0"/>
              </a:rPr>
              <a:t>considerable 		a. 		</a:t>
            </a:r>
            <a:r>
              <a:rPr lang="zh-CN" altLang="en-US" sz="2000" dirty="0" smtClean="0">
                <a:latin typeface="Times New Roman" pitchFamily="18" charset="0"/>
                <a:cs typeface="Times New Roman" pitchFamily="18" charset="0"/>
              </a:rPr>
              <a:t>相当大的； 重要的</a:t>
            </a:r>
          </a:p>
          <a:p>
            <a:pPr algn="just">
              <a:lnSpc>
                <a:spcPct val="250000"/>
              </a:lnSpc>
            </a:pPr>
            <a:r>
              <a:rPr lang="en-US" altLang="zh-CN" sz="2000" dirty="0" smtClean="0">
                <a:latin typeface="Times New Roman" pitchFamily="18" charset="0"/>
                <a:cs typeface="Times New Roman" pitchFamily="18" charset="0"/>
              </a:rPr>
              <a:t>punctuality 		n. 		</a:t>
            </a:r>
            <a:r>
              <a:rPr lang="zh-CN" altLang="en-US" sz="2000" dirty="0" smtClean="0">
                <a:latin typeface="Times New Roman" pitchFamily="18" charset="0"/>
                <a:cs typeface="Times New Roman" pitchFamily="18" charset="0"/>
              </a:rPr>
              <a:t>准时</a:t>
            </a:r>
          </a:p>
          <a:p>
            <a:pPr algn="just">
              <a:lnSpc>
                <a:spcPct val="250000"/>
              </a:lnSpc>
            </a:pPr>
            <a:r>
              <a:rPr lang="en-US" altLang="zh-CN" sz="2000" dirty="0" smtClean="0">
                <a:latin typeface="Times New Roman" pitchFamily="18" charset="0"/>
                <a:cs typeface="Times New Roman" pitchFamily="18" charset="0"/>
              </a:rPr>
              <a:t>appropriate 		a. 		</a:t>
            </a:r>
            <a:r>
              <a:rPr lang="zh-CN" altLang="en-US" sz="2000" dirty="0" smtClean="0">
                <a:latin typeface="Times New Roman" pitchFamily="18" charset="0"/>
                <a:cs typeface="Times New Roman" pitchFamily="18" charset="0"/>
              </a:rPr>
              <a:t>适当的， 恰当的</a:t>
            </a:r>
            <a:endParaRPr lang="en-US" altLang="zh-C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8552504" cy="540901"/>
          </a:xfrm>
        </p:spPr>
        <p:txBody>
          <a:bodyPr/>
          <a:lstStyle/>
          <a:p>
            <a:r>
              <a:rPr lang="en-US" altLang="zh-CN" dirty="0" smtClean="0">
                <a:latin typeface="Impact" pitchFamily="34" charset="0"/>
              </a:rPr>
              <a:t>The United Kingdom of Great Britain and Northern Ireland</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eaLnBrk="0" hangingPunct="0">
              <a:defRPr/>
            </a:pPr>
            <a:r>
              <a:rPr lang="en-US" altLang="zh-CN" dirty="0" smtClean="0">
                <a:latin typeface="Impact" pitchFamily="34" charset="0"/>
              </a:rPr>
              <a:t>Chapter One</a:t>
            </a:r>
            <a:endParaRPr lang="zh-CN" altLang="en-US" dirty="0">
              <a:latin typeface="Impact" pitchFamily="34" charset="0"/>
            </a:endParaRPr>
          </a:p>
        </p:txBody>
      </p:sp>
      <p:sp>
        <p:nvSpPr>
          <p:cNvPr id="19" name="圆角矩形 18"/>
          <p:cNvSpPr/>
          <p:nvPr/>
        </p:nvSpPr>
        <p:spPr>
          <a:xfrm>
            <a:off x="3399175" y="1799750"/>
            <a:ext cx="5400000" cy="648000"/>
          </a:xfrm>
          <a:prstGeom prst="roundRect">
            <a:avLst>
              <a:gd name="adj" fmla="val 0"/>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圆角矩形 9"/>
          <p:cNvSpPr/>
          <p:nvPr/>
        </p:nvSpPr>
        <p:spPr>
          <a:xfrm>
            <a:off x="3399175" y="1853750"/>
            <a:ext cx="1800000" cy="540000"/>
          </a:xfrm>
          <a:prstGeom prst="roundRect">
            <a:avLst>
              <a:gd name="adj" fmla="val 0"/>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Section A</a:t>
            </a:r>
            <a:endParaRPr lang="zh-CN" altLang="en-US" dirty="0"/>
          </a:p>
        </p:txBody>
      </p:sp>
      <p:sp>
        <p:nvSpPr>
          <p:cNvPr id="20" name="矩形 19"/>
          <p:cNvSpPr/>
          <p:nvPr/>
        </p:nvSpPr>
        <p:spPr>
          <a:xfrm>
            <a:off x="5241919" y="1916001"/>
            <a:ext cx="2524987" cy="415498"/>
          </a:xfrm>
          <a:prstGeom prst="rect">
            <a:avLst/>
          </a:prstGeom>
        </p:spPr>
        <p:txBody>
          <a:bodyPr wrap="none">
            <a:spAutoFit/>
          </a:bodyPr>
          <a:lstStyle/>
          <a:p>
            <a:r>
              <a:rPr lang="en-US" altLang="zh-CN" dirty="0" smtClean="0"/>
              <a:t>Exploring the World</a:t>
            </a:r>
            <a:endParaRPr lang="zh-CN" altLang="en-US" dirty="0"/>
          </a:p>
        </p:txBody>
      </p:sp>
      <p:sp>
        <p:nvSpPr>
          <p:cNvPr id="23" name="圆角矩形 22"/>
          <p:cNvSpPr/>
          <p:nvPr/>
        </p:nvSpPr>
        <p:spPr>
          <a:xfrm>
            <a:off x="3399175" y="3152572"/>
            <a:ext cx="5400000" cy="648000"/>
          </a:xfrm>
          <a:prstGeom prst="roundRect">
            <a:avLst>
              <a:gd name="adj" fmla="val 0"/>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圆角矩形 23"/>
          <p:cNvSpPr/>
          <p:nvPr/>
        </p:nvSpPr>
        <p:spPr>
          <a:xfrm>
            <a:off x="3399175" y="3206572"/>
            <a:ext cx="1800000" cy="540000"/>
          </a:xfrm>
          <a:prstGeom prst="roundRect">
            <a:avLst>
              <a:gd name="adj" fmla="val 0"/>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Section B</a:t>
            </a:r>
            <a:endParaRPr lang="zh-CN" altLang="en-US" dirty="0"/>
          </a:p>
        </p:txBody>
      </p:sp>
      <p:sp>
        <p:nvSpPr>
          <p:cNvPr id="25" name="矩形 24"/>
          <p:cNvSpPr/>
          <p:nvPr/>
        </p:nvSpPr>
        <p:spPr>
          <a:xfrm>
            <a:off x="5241919" y="3268823"/>
            <a:ext cx="2991525" cy="415498"/>
          </a:xfrm>
          <a:prstGeom prst="rect">
            <a:avLst/>
          </a:prstGeom>
        </p:spPr>
        <p:txBody>
          <a:bodyPr wrap="none">
            <a:spAutoFit/>
          </a:bodyPr>
          <a:lstStyle/>
          <a:p>
            <a:r>
              <a:rPr lang="en-US" altLang="zh-CN" dirty="0" smtClean="0"/>
              <a:t>Broadening My Horizon</a:t>
            </a:r>
            <a:endParaRPr lang="zh-CN" altLang="en-US" dirty="0"/>
          </a:p>
        </p:txBody>
      </p:sp>
      <p:sp>
        <p:nvSpPr>
          <p:cNvPr id="27" name="圆角矩形 26"/>
          <p:cNvSpPr/>
          <p:nvPr/>
        </p:nvSpPr>
        <p:spPr>
          <a:xfrm>
            <a:off x="3399175" y="4505394"/>
            <a:ext cx="5400000" cy="648000"/>
          </a:xfrm>
          <a:prstGeom prst="roundRect">
            <a:avLst>
              <a:gd name="adj" fmla="val 0"/>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圆角矩形 27"/>
          <p:cNvSpPr/>
          <p:nvPr/>
        </p:nvSpPr>
        <p:spPr>
          <a:xfrm>
            <a:off x="3399175" y="4559394"/>
            <a:ext cx="1800000" cy="540000"/>
          </a:xfrm>
          <a:prstGeom prst="roundRect">
            <a:avLst>
              <a:gd name="adj" fmla="val 0"/>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Section C</a:t>
            </a:r>
            <a:endParaRPr lang="zh-CN" altLang="en-US" dirty="0"/>
          </a:p>
        </p:txBody>
      </p:sp>
      <p:sp>
        <p:nvSpPr>
          <p:cNvPr id="29" name="矩形 28"/>
          <p:cNvSpPr/>
          <p:nvPr/>
        </p:nvSpPr>
        <p:spPr>
          <a:xfrm>
            <a:off x="5241919" y="4621645"/>
            <a:ext cx="2707793" cy="415498"/>
          </a:xfrm>
          <a:prstGeom prst="rect">
            <a:avLst/>
          </a:prstGeom>
        </p:spPr>
        <p:txBody>
          <a:bodyPr wrap="none">
            <a:spAutoFit/>
          </a:bodyPr>
          <a:lstStyle/>
          <a:p>
            <a:r>
              <a:rPr lang="en-US" altLang="zh-CN" dirty="0" smtClean="0"/>
              <a:t>Reading for Pleasure</a:t>
            </a:r>
            <a:endParaRPr lang="zh-CN" altLang="en-US" dirty="0"/>
          </a:p>
        </p:txBody>
      </p:sp>
      <p:sp>
        <p:nvSpPr>
          <p:cNvPr id="31" name="圆角矩形 30">
            <a:hlinkClick r:id="rId2" action="ppaction://hlinksldjump"/>
          </p:cNvPr>
          <p:cNvSpPr/>
          <p:nvPr/>
        </p:nvSpPr>
        <p:spPr>
          <a:xfrm>
            <a:off x="3399175" y="4505394"/>
            <a:ext cx="5400000" cy="648000"/>
          </a:xfrm>
          <a:prstGeom prst="roundRect">
            <a:avLst>
              <a:gd name="adj" fmla="val 0"/>
            </a:avLst>
          </a:prstGeom>
          <a:solidFill>
            <a:srgbClr val="FFFFFF">
              <a:alpha val="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圆角矩形 33">
            <a:hlinkClick r:id="rId3" action="ppaction://hlinksldjump"/>
          </p:cNvPr>
          <p:cNvSpPr/>
          <p:nvPr/>
        </p:nvSpPr>
        <p:spPr>
          <a:xfrm>
            <a:off x="3399175" y="1799750"/>
            <a:ext cx="5400000" cy="648000"/>
          </a:xfrm>
          <a:prstGeom prst="roundRect">
            <a:avLst>
              <a:gd name="adj" fmla="val 0"/>
            </a:avLst>
          </a:prstGeom>
          <a:solidFill>
            <a:srgbClr val="FFFFFF">
              <a:alpha val="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圆角矩形 34">
            <a:hlinkClick r:id="rId4" action="ppaction://hlinksldjump"/>
          </p:cNvPr>
          <p:cNvSpPr/>
          <p:nvPr/>
        </p:nvSpPr>
        <p:spPr>
          <a:xfrm>
            <a:off x="3384531" y="3152572"/>
            <a:ext cx="5400000" cy="648000"/>
          </a:xfrm>
          <a:prstGeom prst="roundRect">
            <a:avLst>
              <a:gd name="adj" fmla="val 0"/>
            </a:avLst>
          </a:prstGeom>
          <a:solidFill>
            <a:srgbClr val="FFFFFF">
              <a:alpha val="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910827" cy="400110"/>
          </a:xfrm>
          <a:prstGeom prst="rect">
            <a:avLst/>
          </a:prstGeom>
        </p:spPr>
        <p:txBody>
          <a:bodyPr wrap="none">
            <a:spAutoFit/>
          </a:bodyPr>
          <a:lstStyle/>
          <a:p>
            <a:r>
              <a:rPr lang="en-US" altLang="zh-CN" sz="2000" dirty="0" smtClean="0">
                <a:solidFill>
                  <a:srgbClr val="006600"/>
                </a:solidFill>
                <a:latin typeface="Comic Sans MS" pitchFamily="66" charset="0"/>
              </a:rPr>
              <a:t>Notes</a:t>
            </a:r>
            <a:endParaRPr lang="zh-CN" altLang="en-US" sz="2000" dirty="0">
              <a:solidFill>
                <a:srgbClr val="006600"/>
              </a:solidFill>
              <a:latin typeface="Comic Sans MS" pitchFamily="66" charset="0"/>
            </a:endParaRPr>
          </a:p>
        </p:txBody>
      </p:sp>
      <p:sp>
        <p:nvSpPr>
          <p:cNvPr id="8" name="TextBox 7"/>
          <p:cNvSpPr txBox="1"/>
          <p:nvPr/>
        </p:nvSpPr>
        <p:spPr>
          <a:xfrm>
            <a:off x="1293175" y="1934358"/>
            <a:ext cx="9612000" cy="2688493"/>
          </a:xfrm>
          <a:prstGeom prst="rect">
            <a:avLst/>
          </a:prstGeom>
          <a:noFill/>
        </p:spPr>
        <p:txBody>
          <a:bodyPr wrap="square" rtlCol="0">
            <a:spAutoFit/>
          </a:bodyPr>
          <a:lstStyle/>
          <a:p>
            <a:pPr marL="457200" indent="-457200" algn="just">
              <a:lnSpc>
                <a:spcPct val="300000"/>
              </a:lnSpc>
            </a:pPr>
            <a:r>
              <a:rPr lang="en-US" altLang="zh-CN" sz="2000" dirty="0" smtClean="0">
                <a:latin typeface="Times New Roman" pitchFamily="18" charset="0"/>
                <a:cs typeface="Times New Roman" pitchFamily="18" charset="0"/>
              </a:rPr>
              <a:t>[1] 	RSVP</a:t>
            </a:r>
            <a:r>
              <a:rPr lang="zh-CN" altLang="en-US" sz="2000" dirty="0" smtClean="0">
                <a:latin typeface="Times New Roman" pitchFamily="18" charset="0"/>
                <a:cs typeface="Times New Roman" pitchFamily="18" charset="0"/>
              </a:rPr>
              <a:t>来自法语中的</a:t>
            </a:r>
            <a:r>
              <a:rPr lang="en-US" altLang="zh-CN" sz="2000" dirty="0" err="1" smtClean="0">
                <a:latin typeface="Times New Roman" pitchFamily="18" charset="0"/>
                <a:cs typeface="Times New Roman" pitchFamily="18" charset="0"/>
              </a:rPr>
              <a:t>Répondez</a:t>
            </a:r>
            <a:r>
              <a:rPr lang="en-US" altLang="zh-CN" sz="2000" dirty="0" smtClean="0">
                <a:latin typeface="Times New Roman" pitchFamily="18" charset="0"/>
                <a:cs typeface="Times New Roman" pitchFamily="18" charset="0"/>
              </a:rPr>
              <a:t> S’ </a:t>
            </a:r>
            <a:r>
              <a:rPr lang="en-US" altLang="zh-CN" sz="2000" dirty="0" err="1" smtClean="0">
                <a:latin typeface="Times New Roman" pitchFamily="18" charset="0"/>
                <a:cs typeface="Times New Roman" pitchFamily="18" charset="0"/>
              </a:rPr>
              <a:t>il</a:t>
            </a:r>
            <a:r>
              <a:rPr lang="en-US" altLang="zh-CN" sz="2000" dirty="0" smtClean="0">
                <a:latin typeface="Times New Roman" pitchFamily="18" charset="0"/>
                <a:cs typeface="Times New Roman" pitchFamily="18" charset="0"/>
              </a:rPr>
              <a:t> </a:t>
            </a:r>
            <a:r>
              <a:rPr lang="en-US" altLang="zh-CN" sz="2000" dirty="0" err="1" smtClean="0">
                <a:latin typeface="Times New Roman" pitchFamily="18" charset="0"/>
                <a:cs typeface="Times New Roman" pitchFamily="18" charset="0"/>
              </a:rPr>
              <a:t>Vous</a:t>
            </a:r>
            <a:r>
              <a:rPr lang="en-US" altLang="zh-CN" sz="2000" dirty="0" smtClean="0">
                <a:latin typeface="Times New Roman" pitchFamily="18" charset="0"/>
                <a:cs typeface="Times New Roman" pitchFamily="18" charset="0"/>
              </a:rPr>
              <a:t> Plait, “</a:t>
            </a:r>
            <a:r>
              <a:rPr lang="zh-CN" altLang="en-US" sz="2000" dirty="0" smtClean="0">
                <a:latin typeface="Times New Roman" pitchFamily="18" charset="0"/>
                <a:cs typeface="Times New Roman" pitchFamily="18" charset="0"/>
              </a:rPr>
              <a:t>请在最短时间内回复” 的意思， 常出现在英文的邀请信中。</a:t>
            </a:r>
          </a:p>
          <a:p>
            <a:pPr marL="457200" indent="-457200" algn="just">
              <a:lnSpc>
                <a:spcPct val="300000"/>
              </a:lnSpc>
            </a:pPr>
            <a:r>
              <a:rPr lang="en-US" altLang="zh-CN" sz="2000" dirty="0" smtClean="0">
                <a:latin typeface="Times New Roman" pitchFamily="18" charset="0"/>
                <a:cs typeface="Times New Roman" pitchFamily="18" charset="0"/>
              </a:rPr>
              <a:t>[2] 	buffet:</a:t>
            </a:r>
            <a:r>
              <a:rPr lang="zh-CN" altLang="en-US" sz="2000" dirty="0" smtClean="0">
                <a:latin typeface="Times New Roman" pitchFamily="18" charset="0"/>
                <a:cs typeface="Times New Roman" pitchFamily="18" charset="0"/>
              </a:rPr>
              <a:t>一种由食客自行选取食物的用餐方式。</a:t>
            </a:r>
            <a:endParaRPr lang="en-US" altLang="zh-C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1879041" cy="400110"/>
          </a:xfrm>
          <a:prstGeom prst="rect">
            <a:avLst/>
          </a:prstGeom>
        </p:spPr>
        <p:txBody>
          <a:bodyPr wrap="none">
            <a:spAutoFit/>
          </a:bodyPr>
          <a:lstStyle/>
          <a:p>
            <a:r>
              <a:rPr lang="en-US" altLang="zh-CN" sz="2000" dirty="0" smtClean="0">
                <a:solidFill>
                  <a:srgbClr val="006600"/>
                </a:solidFill>
                <a:latin typeface="Comic Sans MS" pitchFamily="66" charset="0"/>
              </a:rPr>
              <a:t>Lesson Review</a:t>
            </a:r>
            <a:endParaRPr lang="zh-CN" altLang="en-US" sz="2000" dirty="0">
              <a:solidFill>
                <a:srgbClr val="006600"/>
              </a:solidFill>
              <a:latin typeface="Comic Sans MS" pitchFamily="66" charset="0"/>
            </a:endParaRPr>
          </a:p>
        </p:txBody>
      </p:sp>
      <p:sp>
        <p:nvSpPr>
          <p:cNvPr id="9" name="矩形 8"/>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1 Talk about the cultural tips that you can get from the passage.</a:t>
            </a:r>
            <a:endParaRPr lang="zh-CN" altLang="en-US" sz="2000" dirty="0">
              <a:solidFill>
                <a:srgbClr val="996600"/>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1879041" cy="400110"/>
          </a:xfrm>
          <a:prstGeom prst="rect">
            <a:avLst/>
          </a:prstGeom>
        </p:spPr>
        <p:txBody>
          <a:bodyPr wrap="none">
            <a:spAutoFit/>
          </a:bodyPr>
          <a:lstStyle/>
          <a:p>
            <a:r>
              <a:rPr lang="en-US" altLang="zh-CN" sz="2000" dirty="0" smtClean="0">
                <a:solidFill>
                  <a:srgbClr val="006600"/>
                </a:solidFill>
                <a:latin typeface="Comic Sans MS" pitchFamily="66" charset="0"/>
              </a:rPr>
              <a:t>Lesson Review</a:t>
            </a:r>
            <a:endParaRPr lang="zh-CN" altLang="en-US" sz="2000" dirty="0">
              <a:solidFill>
                <a:srgbClr val="006600"/>
              </a:solidFill>
              <a:latin typeface="Comic Sans MS" pitchFamily="66" charset="0"/>
            </a:endParaRPr>
          </a:p>
        </p:txBody>
      </p:sp>
      <p:sp>
        <p:nvSpPr>
          <p:cNvPr id="9" name="矩形 8"/>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2 Manners are especially important among British people. Please list as many Dos and Don’ </a:t>
            </a:r>
            <a:r>
              <a:rPr lang="en-US" altLang="zh-CN" sz="2000" dirty="0" err="1" smtClean="0">
                <a:solidFill>
                  <a:srgbClr val="996600"/>
                </a:solidFill>
                <a:latin typeface="Calibri" pitchFamily="34" charset="0"/>
              </a:rPr>
              <a:t>ts</a:t>
            </a:r>
            <a:r>
              <a:rPr lang="en-US" altLang="zh-CN" sz="2000" dirty="0" smtClean="0">
                <a:solidFill>
                  <a:srgbClr val="996600"/>
                </a:solidFill>
                <a:latin typeface="Calibri" pitchFamily="34" charset="0"/>
              </a:rPr>
              <a:t> as possible.</a:t>
            </a:r>
            <a:endParaRPr lang="zh-CN" altLang="en-US" sz="2000" dirty="0">
              <a:solidFill>
                <a:srgbClr val="996600"/>
              </a:solidFill>
              <a:latin typeface="Calibri" pitchFamily="34" charset="0"/>
            </a:endParaRPr>
          </a:p>
        </p:txBody>
      </p:sp>
      <p:sp>
        <p:nvSpPr>
          <p:cNvPr id="8" name="矩形 7"/>
          <p:cNvSpPr/>
          <p:nvPr/>
        </p:nvSpPr>
        <p:spPr>
          <a:xfrm>
            <a:off x="3411099" y="1604697"/>
            <a:ext cx="5376152" cy="400110"/>
          </a:xfrm>
          <a:prstGeom prst="rect">
            <a:avLst/>
          </a:prstGeom>
        </p:spPr>
        <p:txBody>
          <a:bodyPr wrap="none">
            <a:spAutoFit/>
          </a:bodyPr>
          <a:lstStyle/>
          <a:p>
            <a:r>
              <a:rPr lang="en-US" altLang="zh-CN" sz="2000" b="1" dirty="0" smtClean="0">
                <a:latin typeface="Times New Roman" pitchFamily="18" charset="0"/>
                <a:cs typeface="Times New Roman" pitchFamily="18" charset="0"/>
              </a:rPr>
              <a:t>Dos and Don’ </a:t>
            </a:r>
            <a:r>
              <a:rPr lang="en-US" altLang="zh-CN" sz="2000" b="1" dirty="0" err="1" smtClean="0">
                <a:latin typeface="Times New Roman" pitchFamily="18" charset="0"/>
                <a:cs typeface="Times New Roman" pitchFamily="18" charset="0"/>
              </a:rPr>
              <a:t>ts</a:t>
            </a:r>
            <a:r>
              <a:rPr lang="en-US" altLang="zh-CN" sz="2000" b="1" dirty="0" smtClean="0">
                <a:latin typeface="Times New Roman" pitchFamily="18" charset="0"/>
                <a:cs typeface="Times New Roman" pitchFamily="18" charset="0"/>
              </a:rPr>
              <a:t> (Taboos) Among British People</a:t>
            </a:r>
            <a:endParaRPr lang="zh-CN" altLang="en-US" sz="2000" b="1" dirty="0">
              <a:latin typeface="Times New Roman" pitchFamily="18" charset="0"/>
              <a:cs typeface="Times New Roman" pitchFamily="18" charset="0"/>
            </a:endParaRPr>
          </a:p>
        </p:txBody>
      </p:sp>
      <p:graphicFrame>
        <p:nvGraphicFramePr>
          <p:cNvPr id="10" name="表格 9"/>
          <p:cNvGraphicFramePr>
            <a:graphicFrameLocks noGrp="1"/>
          </p:cNvGraphicFramePr>
          <p:nvPr/>
        </p:nvGraphicFramePr>
        <p:xfrm>
          <a:off x="1419175" y="2270713"/>
          <a:ext cx="9360000" cy="3744000"/>
        </p:xfrm>
        <a:graphic>
          <a:graphicData uri="http://schemas.openxmlformats.org/drawingml/2006/table">
            <a:tbl>
              <a:tblPr firstRow="1" bandRow="1">
                <a:tableStyleId>{5C22544A-7EE6-4342-B048-85BDC9FD1C3A}</a:tableStyleId>
              </a:tblPr>
              <a:tblGrid>
                <a:gridCol w="4680000"/>
                <a:gridCol w="4680000"/>
              </a:tblGrid>
              <a:tr h="468000">
                <a:tc>
                  <a:txBody>
                    <a:bodyPr/>
                    <a:lstStyle/>
                    <a:p>
                      <a:pPr algn="ctr"/>
                      <a:r>
                        <a:rPr lang="en-US" altLang="zh-CN" sz="2000" b="0" dirty="0" smtClean="0">
                          <a:solidFill>
                            <a:schemeClr val="tx1"/>
                          </a:solidFill>
                          <a:latin typeface="Times New Roman" pitchFamily="18" charset="0"/>
                          <a:cs typeface="Times New Roman" pitchFamily="18" charset="0"/>
                        </a:rPr>
                        <a:t>Dos</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altLang="zh-CN" sz="2000" b="0" dirty="0" smtClean="0">
                          <a:solidFill>
                            <a:schemeClr val="tx1"/>
                          </a:solidFill>
                          <a:latin typeface="Times New Roman" pitchFamily="18" charset="0"/>
                          <a:cs typeface="Times New Roman" pitchFamily="18" charset="0"/>
                        </a:rPr>
                        <a:t>Don’ </a:t>
                      </a:r>
                      <a:r>
                        <a:rPr lang="en-US" altLang="zh-CN" sz="2000" b="0" dirty="0" err="1" smtClean="0">
                          <a:solidFill>
                            <a:schemeClr val="tx1"/>
                          </a:solidFill>
                          <a:latin typeface="Times New Roman" pitchFamily="18" charset="0"/>
                          <a:cs typeface="Times New Roman" pitchFamily="18" charset="0"/>
                        </a:rPr>
                        <a:t>ts</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68000">
                <a:tc>
                  <a:txBody>
                    <a:bodyPr/>
                    <a:lstStyle/>
                    <a:p>
                      <a:endParaRPr lang="zh-CN" altLang="en-US" sz="2000" b="1"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1">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68000">
                <a:tc>
                  <a:txBody>
                    <a:bodyPr/>
                    <a:lstStyle/>
                    <a:p>
                      <a:endParaRPr lang="zh-CN" altLang="en-US" sz="2000" b="1"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1"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68000">
                <a:tc>
                  <a:txBody>
                    <a:bodyPr/>
                    <a:lstStyle/>
                    <a:p>
                      <a:endParaRPr lang="zh-CN" altLang="en-US" sz="2000" b="1"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1"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68000">
                <a:tc>
                  <a:txBody>
                    <a:bodyPr/>
                    <a:lstStyle/>
                    <a:p>
                      <a:endParaRPr lang="zh-CN" altLang="en-US" sz="2000" b="1"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1"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68000">
                <a:tc>
                  <a:txBody>
                    <a:bodyPr/>
                    <a:lstStyle/>
                    <a:p>
                      <a:endParaRPr lang="zh-CN" altLang="en-US" sz="2000" b="1"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1"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68000">
                <a:tc>
                  <a:txBody>
                    <a:bodyPr/>
                    <a:lstStyle/>
                    <a:p>
                      <a:endParaRPr lang="zh-CN" altLang="en-US" sz="2000" b="1"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1"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468000">
                <a:tc>
                  <a:txBody>
                    <a:bodyPr/>
                    <a:lstStyle/>
                    <a:p>
                      <a:endParaRPr lang="zh-CN" altLang="en-US" sz="2000" b="1"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zh-CN" altLang="en-US" sz="2000" b="1"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517641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Education in the United Kingdom</a:t>
            </a:r>
            <a:endParaRPr lang="zh-CN" altLang="en-US" sz="2000" dirty="0">
              <a:solidFill>
                <a:srgbClr val="006600"/>
              </a:solidFill>
              <a:latin typeface="Comic Sans MS" pitchFamily="66" charset="0"/>
            </a:endParaRPr>
          </a:p>
        </p:txBody>
      </p:sp>
      <p:sp>
        <p:nvSpPr>
          <p:cNvPr id="8" name="TextBox 7"/>
          <p:cNvSpPr txBox="1"/>
          <p:nvPr/>
        </p:nvSpPr>
        <p:spPr>
          <a:xfrm>
            <a:off x="339175" y="1078127"/>
            <a:ext cx="11520000" cy="5215338"/>
          </a:xfrm>
          <a:prstGeom prst="rect">
            <a:avLst/>
          </a:prstGeom>
          <a:noFill/>
        </p:spPr>
        <p:txBody>
          <a:bodyPr wrap="square" rtlCol="0">
            <a:spAutoFit/>
          </a:bodyPr>
          <a:lstStyle/>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Education in Britain is compulsory for all children between the ages of 5 and 16. Education in the United Kingdom is divided into four stages: primary, secondary, further education and higher education. The National Curriculum divides primary and secondary education into four key stages and sets the minimum learning requirements for all children at each stage. At each stage there are core subjects that are taught as compulsory courses. These include English, mathematics, science, technology, physical education and religious education. Subjects like history, geography, music and art are compulsory up to Stage 3, but become optional at Stage 4.</a:t>
            </a:r>
          </a:p>
          <a:p>
            <a:pPr algn="just">
              <a:lnSpc>
                <a:spcPct val="140000"/>
              </a:lnSpc>
            </a:pPr>
            <a:r>
              <a:rPr lang="zh-CN" altLang="en-US" sz="2000" dirty="0" smtClean="0">
                <a:solidFill>
                  <a:srgbClr val="800000"/>
                </a:solidFill>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Primary and Secondary Education</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There are two parallel school systems in Britain for primary and secondary education. One is the state system where education is provided free. Schools in this system are also known as maintained schools. The other is the independent system where fees are required. Generally speaking, state schools do not take in international students below the age of 16, unless their parents live in Britain. Independent schools, in contrast, welcome international students.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517641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Education in the United Kingdom</a:t>
            </a:r>
            <a:endParaRPr lang="zh-CN" altLang="en-US" sz="2000" dirty="0">
              <a:solidFill>
                <a:srgbClr val="006600"/>
              </a:solidFill>
              <a:latin typeface="Comic Sans MS" pitchFamily="66" charset="0"/>
            </a:endParaRPr>
          </a:p>
        </p:txBody>
      </p:sp>
      <p:sp>
        <p:nvSpPr>
          <p:cNvPr id="8" name="TextBox 7"/>
          <p:cNvSpPr txBox="1"/>
          <p:nvPr/>
        </p:nvSpPr>
        <p:spPr>
          <a:xfrm>
            <a:off x="339175" y="1078127"/>
            <a:ext cx="11520000" cy="5170646"/>
          </a:xfrm>
          <a:prstGeom prst="rect">
            <a:avLst/>
          </a:prstGeom>
          <a:noFill/>
        </p:spPr>
        <p:txBody>
          <a:bodyPr wrap="square" rtlCol="0">
            <a:spAutoFit/>
          </a:bodyPr>
          <a:lstStyle/>
          <a:p>
            <a:pPr algn="just">
              <a:lnSpc>
                <a:spcPct val="150000"/>
              </a:lnSpc>
            </a:pPr>
            <a:r>
              <a:rPr lang="zh-CN" altLang="en-US" sz="2000" dirty="0" smtClean="0">
                <a:solidFill>
                  <a:srgbClr val="800000"/>
                </a:solidFill>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Higher Education</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Britain boasts some of the oldest and most prestigious universities in the world, such as Cambridge University and Oxford University.</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Britain’s universities are legally in-dependent and enjoy complete academic freedom. The administrative of a university alone is responsible for the university’ s maintenance and development, including staff appointment, students’ enrollment, course design, and degree conference.</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There is no national entrance examination of any sort in Britain. Universities select and admit students mainly on the basis of the grades of their AS-levels</a:t>
            </a:r>
            <a:r>
              <a:rPr lang="en-US" altLang="zh-CN" sz="2000" baseline="30000" dirty="0" smtClean="0">
                <a:latin typeface="Times New Roman" pitchFamily="18" charset="0"/>
                <a:cs typeface="Times New Roman" pitchFamily="18" charset="0"/>
              </a:rPr>
              <a:t>[1]</a:t>
            </a:r>
            <a:r>
              <a:rPr lang="en-US" altLang="zh-CN" sz="2000" dirty="0" smtClean="0">
                <a:latin typeface="Times New Roman" pitchFamily="18" charset="0"/>
                <a:cs typeface="Times New Roman" pitchFamily="18" charset="0"/>
              </a:rPr>
              <a:t> or GNVQs</a:t>
            </a:r>
            <a:r>
              <a:rPr lang="en-US" altLang="zh-CN" sz="2000" baseline="30000" dirty="0" smtClean="0">
                <a:latin typeface="Times New Roman" pitchFamily="18" charset="0"/>
                <a:cs typeface="Times New Roman" pitchFamily="18" charset="0"/>
              </a:rPr>
              <a:t>[2]</a:t>
            </a:r>
            <a:r>
              <a:rPr lang="en-US" altLang="zh-CN" sz="2000" dirty="0" smtClean="0">
                <a:latin typeface="Times New Roman" pitchFamily="18" charset="0"/>
                <a:cs typeface="Times New Roman" pitchFamily="18" charset="0"/>
              </a:rPr>
              <a:t> , usually in conjunction with school references plus an interview.</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All British universities are partially funded by central government grants, except Buckingham University, which is the only private university in the whole country.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517641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Education in the United Kingdom</a:t>
            </a:r>
            <a:endParaRPr lang="zh-CN" altLang="en-US" sz="2000" dirty="0">
              <a:solidFill>
                <a:srgbClr val="006600"/>
              </a:solidFill>
              <a:latin typeface="Comic Sans MS" pitchFamily="66" charset="0"/>
            </a:endParaRPr>
          </a:p>
        </p:txBody>
      </p:sp>
      <p:sp>
        <p:nvSpPr>
          <p:cNvPr id="8" name="TextBox 7"/>
          <p:cNvSpPr txBox="1"/>
          <p:nvPr/>
        </p:nvSpPr>
        <p:spPr>
          <a:xfrm>
            <a:off x="339175" y="1086516"/>
            <a:ext cx="11520000" cy="5146089"/>
          </a:xfrm>
          <a:prstGeom prst="rect">
            <a:avLst/>
          </a:prstGeom>
          <a:noFill/>
        </p:spPr>
        <p:txBody>
          <a:bodyPr wrap="square" rtlCol="0">
            <a:spAutoFit/>
          </a:bodyPr>
          <a:lstStyle/>
          <a:p>
            <a:pPr algn="just">
              <a:lnSpc>
                <a:spcPct val="11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In British universities and colleges, students usually spend 3 years of full-time studying for the first degree, Bachelor of Arts (BA) or Bachelor of Science (BSC). Then if they want to obtain a Master’ s degree in art (MA) or in science (MSC), they will need another year of full-time or two years of part-time study. To obtain a Doctoral degree requires from 3 to 5 years of study and research.</a:t>
            </a:r>
          </a:p>
          <a:p>
            <a:pPr algn="just">
              <a:lnSpc>
                <a:spcPct val="110000"/>
              </a:lnSpc>
            </a:pPr>
            <a:r>
              <a:rPr lang="zh-CN" altLang="en-US" sz="2000" dirty="0" smtClean="0">
                <a:solidFill>
                  <a:srgbClr val="800000"/>
                </a:solidFill>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Vocational Education and Training System</a:t>
            </a:r>
          </a:p>
          <a:p>
            <a:pPr algn="just">
              <a:lnSpc>
                <a:spcPct val="110000"/>
              </a:lnSpc>
            </a:pPr>
            <a:r>
              <a:rPr lang="zh-CN" altLang="en-US" sz="2000" dirty="0" smtClean="0">
                <a:solidFill>
                  <a:srgbClr val="800000"/>
                </a:solidFill>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British education has become much more vocational in the last few years. However there remains a certain preference for arts over sciences and ‘thinking’ over vocational skills in the British education system. Half of all graduate job opportunities in British newspapers are open to graduates of any discipline and the promotion of ‘gifted amateurs’ to top-level posts continues to this day. Qualifications higher than degree level, unless vocational, can sometimes make employers nervous that the candidates are too academic and not practical enough. Of course, the British education system does have its benefits. Employees often have a highly flexible and pragmatic approach to work roles. Mobility across several job functions and businesses is encouraged and acquiring a broad range of skills is considered helpful. British managers may be less well trained, but they are likely to have a wider breadth of experience and generalist knowledge than those found in some other countries.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517641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Education in the United Kingdom</a:t>
            </a:r>
            <a:endParaRPr lang="zh-CN" altLang="en-US" sz="2000" dirty="0">
              <a:solidFill>
                <a:srgbClr val="006600"/>
              </a:solidFill>
              <a:latin typeface="Comic Sans MS" pitchFamily="66" charset="0"/>
            </a:endParaRPr>
          </a:p>
        </p:txBody>
      </p:sp>
      <p:sp>
        <p:nvSpPr>
          <p:cNvPr id="8" name="TextBox 7"/>
          <p:cNvSpPr txBox="1"/>
          <p:nvPr/>
        </p:nvSpPr>
        <p:spPr>
          <a:xfrm>
            <a:off x="339175" y="1086516"/>
            <a:ext cx="11520000" cy="4188904"/>
          </a:xfrm>
          <a:prstGeom prst="rect">
            <a:avLst/>
          </a:prstGeom>
          <a:noFill/>
        </p:spPr>
        <p:txBody>
          <a:bodyPr wrap="square" rtlCol="0">
            <a:spAutoFit/>
          </a:bodyPr>
          <a:lstStyle/>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Admission to do a research degree in the UK typically requires the sponsorship of a professor. Admission to do a Master’ s degree (based on coursework) depends upon having an undergraduate degree, generally in a related subject. Funding is available to those in the sciences than in other disciplines.</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costs for a normal education in the United Kingdom are as follows:</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Primary: no charge (from reception to year 6: age 4—11);</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Secondary: no charge (from Year 7—Year 13: age 12—18);</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Further in either a sixth form or college: no charge if under 19 in that particular academic year or on a low income;</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Higher/Tertiary Education (University): a tuition fee per year (around </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1,000).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517641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Education in the United Kingdom</a:t>
            </a:r>
            <a:endParaRPr lang="zh-CN" altLang="en-US" sz="2000" dirty="0">
              <a:solidFill>
                <a:srgbClr val="006600"/>
              </a:solidFill>
              <a:latin typeface="Comic Sans MS" pitchFamily="66" charset="0"/>
            </a:endParaRPr>
          </a:p>
        </p:txBody>
      </p:sp>
      <p:sp>
        <p:nvSpPr>
          <p:cNvPr id="9" name="矩形 8"/>
          <p:cNvSpPr/>
          <p:nvPr/>
        </p:nvSpPr>
        <p:spPr>
          <a:xfrm>
            <a:off x="5128397" y="1604697"/>
            <a:ext cx="1941557" cy="400110"/>
          </a:xfrm>
          <a:prstGeom prst="rect">
            <a:avLst/>
          </a:prstGeom>
        </p:spPr>
        <p:txBody>
          <a:bodyPr wrap="none">
            <a:spAutoFit/>
          </a:bodyPr>
          <a:lstStyle/>
          <a:p>
            <a:r>
              <a:rPr lang="en-US" altLang="zh-CN" sz="2000" b="1" dirty="0" smtClean="0">
                <a:latin typeface="Times New Roman" pitchFamily="18" charset="0"/>
                <a:cs typeface="Times New Roman" pitchFamily="18" charset="0"/>
              </a:rPr>
              <a:t>School Holidays</a:t>
            </a:r>
            <a:endParaRPr lang="zh-CN" altLang="en-US" sz="2000" b="1" dirty="0">
              <a:latin typeface="Times New Roman" pitchFamily="18" charset="0"/>
              <a:cs typeface="Times New Roman" pitchFamily="18" charset="0"/>
            </a:endParaRPr>
          </a:p>
        </p:txBody>
      </p:sp>
      <p:graphicFrame>
        <p:nvGraphicFramePr>
          <p:cNvPr id="10" name="表格 9"/>
          <p:cNvGraphicFramePr>
            <a:graphicFrameLocks noGrp="1"/>
          </p:cNvGraphicFramePr>
          <p:nvPr/>
        </p:nvGraphicFramePr>
        <p:xfrm>
          <a:off x="1419175" y="2270713"/>
          <a:ext cx="9360000" cy="3384000"/>
        </p:xfrm>
        <a:graphic>
          <a:graphicData uri="http://schemas.openxmlformats.org/drawingml/2006/table">
            <a:tbl>
              <a:tblPr firstRow="1" bandRow="1">
                <a:tableStyleId>{5C22544A-7EE6-4342-B048-85BDC9FD1C3A}</a:tableStyleId>
              </a:tblPr>
              <a:tblGrid>
                <a:gridCol w="4680000"/>
                <a:gridCol w="4680000"/>
              </a:tblGrid>
              <a:tr h="468000">
                <a:tc>
                  <a:txBody>
                    <a:bodyPr/>
                    <a:lstStyle/>
                    <a:p>
                      <a:pPr algn="ctr"/>
                      <a:r>
                        <a:rPr lang="en-US" altLang="zh-CN" sz="2000" b="0" dirty="0" smtClean="0">
                          <a:solidFill>
                            <a:schemeClr val="tx1"/>
                          </a:solidFill>
                          <a:latin typeface="Times New Roman" pitchFamily="18" charset="0"/>
                          <a:cs typeface="Times New Roman" pitchFamily="18" charset="0"/>
                        </a:rPr>
                        <a:t>The main school holidays are:</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altLang="zh-CN" sz="2000" b="0" dirty="0" smtClean="0">
                          <a:solidFill>
                            <a:schemeClr val="tx1"/>
                          </a:solidFill>
                          <a:latin typeface="Times New Roman" pitchFamily="18" charset="0"/>
                          <a:cs typeface="Times New Roman" pitchFamily="18" charset="0"/>
                        </a:rPr>
                        <a:t>There are also one-week holidays:</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972000">
                <a:tc>
                  <a:txBody>
                    <a:bodyPr/>
                    <a:lstStyle/>
                    <a:p>
                      <a:pPr algn="ctr"/>
                      <a:r>
                        <a:rPr lang="en-US" altLang="zh-CN" sz="2000" b="0" dirty="0" smtClean="0">
                          <a:solidFill>
                            <a:schemeClr val="tx1"/>
                          </a:solidFill>
                          <a:latin typeface="Times New Roman" pitchFamily="18" charset="0"/>
                          <a:cs typeface="Times New Roman" pitchFamily="18" charset="0"/>
                        </a:rPr>
                        <a:t>Christmas—2 weeks</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altLang="zh-CN" sz="2000" b="0" dirty="0" smtClean="0">
                          <a:solidFill>
                            <a:schemeClr val="tx1"/>
                          </a:solidFill>
                          <a:latin typeface="Times New Roman" pitchFamily="18" charset="0"/>
                          <a:cs typeface="Times New Roman" pitchFamily="18" charset="0"/>
                        </a:rPr>
                        <a:t>end of October</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972000">
                <a:tc>
                  <a:txBody>
                    <a:bodyPr/>
                    <a:lstStyle/>
                    <a:p>
                      <a:pPr algn="ctr"/>
                      <a:r>
                        <a:rPr lang="en-US" altLang="zh-CN" sz="2000" b="0" dirty="0" smtClean="0">
                          <a:solidFill>
                            <a:schemeClr val="tx1"/>
                          </a:solidFill>
                          <a:latin typeface="Times New Roman" pitchFamily="18" charset="0"/>
                          <a:cs typeface="Times New Roman" pitchFamily="18" charset="0"/>
                        </a:rPr>
                        <a:t>Spring—2 weeks</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altLang="zh-CN" sz="2000" b="0" dirty="0" smtClean="0">
                          <a:solidFill>
                            <a:schemeClr val="tx1"/>
                          </a:solidFill>
                          <a:latin typeface="Times New Roman" pitchFamily="18" charset="0"/>
                          <a:cs typeface="Times New Roman" pitchFamily="18" charset="0"/>
                        </a:rPr>
                        <a:t>mid February</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972000">
                <a:tc>
                  <a:txBody>
                    <a:bodyPr/>
                    <a:lstStyle/>
                    <a:p>
                      <a:pPr algn="ctr"/>
                      <a:r>
                        <a:rPr lang="en-US" altLang="zh-CN" sz="2000" b="0" dirty="0" smtClean="0">
                          <a:solidFill>
                            <a:schemeClr val="tx1"/>
                          </a:solidFill>
                          <a:latin typeface="Times New Roman" pitchFamily="18" charset="0"/>
                          <a:cs typeface="Times New Roman" pitchFamily="18" charset="0"/>
                        </a:rPr>
                        <a:t>Summer—6 weeks</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altLang="zh-CN" sz="2000" b="0" dirty="0" smtClean="0">
                          <a:solidFill>
                            <a:schemeClr val="tx1"/>
                          </a:solidFill>
                          <a:latin typeface="Times New Roman" pitchFamily="18" charset="0"/>
                          <a:cs typeface="Times New Roman" pitchFamily="18" charset="0"/>
                        </a:rPr>
                        <a:t>end of May</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2276585" cy="400110"/>
          </a:xfrm>
          <a:prstGeom prst="rect">
            <a:avLst/>
          </a:prstGeom>
        </p:spPr>
        <p:txBody>
          <a:bodyPr wrap="none">
            <a:spAutoFit/>
          </a:bodyPr>
          <a:lstStyle/>
          <a:p>
            <a:r>
              <a:rPr lang="en-US" altLang="zh-CN" sz="2000" dirty="0" smtClean="0">
                <a:solidFill>
                  <a:srgbClr val="006600"/>
                </a:solidFill>
                <a:latin typeface="Comic Sans MS" pitchFamily="66" charset="0"/>
              </a:rPr>
              <a:t>Vocabulary Power</a:t>
            </a:r>
            <a:endParaRPr lang="zh-CN" altLang="en-US" sz="2000" dirty="0">
              <a:solidFill>
                <a:srgbClr val="006600"/>
              </a:solidFill>
              <a:latin typeface="Comic Sans MS" pitchFamily="66" charset="0"/>
            </a:endParaRPr>
          </a:p>
        </p:txBody>
      </p:sp>
      <p:sp>
        <p:nvSpPr>
          <p:cNvPr id="8" name="TextBox 7"/>
          <p:cNvSpPr txBox="1"/>
          <p:nvPr/>
        </p:nvSpPr>
        <p:spPr>
          <a:xfrm>
            <a:off x="466864" y="1504802"/>
            <a:ext cx="11264622" cy="3939540"/>
          </a:xfrm>
          <a:prstGeom prst="rect">
            <a:avLst/>
          </a:prstGeom>
          <a:noFill/>
        </p:spPr>
        <p:txBody>
          <a:bodyPr wrap="none" rtlCol="0">
            <a:spAutoFit/>
          </a:bodyPr>
          <a:lstStyle/>
          <a:p>
            <a:pPr algn="just">
              <a:lnSpc>
                <a:spcPct val="250000"/>
              </a:lnSpc>
            </a:pPr>
            <a:r>
              <a:rPr lang="en-US" altLang="zh-CN" sz="2000" dirty="0" smtClean="0">
                <a:latin typeface="Times New Roman" pitchFamily="18" charset="0"/>
                <a:cs typeface="Times New Roman" pitchFamily="18" charset="0"/>
              </a:rPr>
              <a:t>pragmatic 			a. 		</a:t>
            </a:r>
            <a:r>
              <a:rPr lang="zh-CN" altLang="en-US" sz="2000" dirty="0" smtClean="0">
                <a:latin typeface="Times New Roman" pitchFamily="18" charset="0"/>
                <a:cs typeface="Times New Roman" pitchFamily="18" charset="0"/>
              </a:rPr>
              <a:t>实际的</a:t>
            </a:r>
          </a:p>
          <a:p>
            <a:pPr algn="just">
              <a:lnSpc>
                <a:spcPct val="250000"/>
              </a:lnSpc>
            </a:pPr>
            <a:r>
              <a:rPr lang="en-US" altLang="zh-CN" sz="2000" dirty="0" smtClean="0">
                <a:latin typeface="Times New Roman" pitchFamily="18" charset="0"/>
                <a:cs typeface="Times New Roman" pitchFamily="18" charset="0"/>
              </a:rPr>
              <a:t>approach 			n. 		</a:t>
            </a:r>
            <a:r>
              <a:rPr lang="zh-CN" altLang="en-US" sz="2000" dirty="0" smtClean="0">
                <a:latin typeface="Times New Roman" pitchFamily="18" charset="0"/>
                <a:cs typeface="Times New Roman" pitchFamily="18" charset="0"/>
              </a:rPr>
              <a:t>方案， 方法</a:t>
            </a:r>
          </a:p>
          <a:p>
            <a:pPr algn="just">
              <a:lnSpc>
                <a:spcPct val="250000"/>
              </a:lnSpc>
            </a:pPr>
            <a:r>
              <a:rPr lang="en-US" altLang="zh-CN" sz="2000" dirty="0" smtClean="0">
                <a:latin typeface="Times New Roman" pitchFamily="18" charset="0"/>
                <a:cs typeface="Times New Roman" pitchFamily="18" charset="0"/>
              </a:rPr>
              <a:t>generalist 			n. 		</a:t>
            </a:r>
            <a:r>
              <a:rPr lang="zh-CN" altLang="en-US" sz="2000" dirty="0" smtClean="0">
                <a:latin typeface="Times New Roman" pitchFamily="18" charset="0"/>
                <a:cs typeface="Times New Roman" pitchFamily="18" charset="0"/>
              </a:rPr>
              <a:t>知识渊博者， 有多方面才能的人， 多面手， 通才</a:t>
            </a:r>
          </a:p>
          <a:p>
            <a:pPr algn="just">
              <a:lnSpc>
                <a:spcPct val="250000"/>
              </a:lnSpc>
            </a:pPr>
            <a:r>
              <a:rPr lang="en-US" altLang="zh-CN" sz="2000" dirty="0" smtClean="0">
                <a:latin typeface="Times New Roman" pitchFamily="18" charset="0"/>
                <a:cs typeface="Times New Roman" pitchFamily="18" charset="0"/>
              </a:rPr>
              <a:t>sponsorship 		n. 		</a:t>
            </a:r>
            <a:r>
              <a:rPr lang="zh-CN" altLang="en-US" sz="2000" dirty="0" smtClean="0">
                <a:latin typeface="Times New Roman" pitchFamily="18" charset="0"/>
                <a:cs typeface="Times New Roman" pitchFamily="18" charset="0"/>
              </a:rPr>
              <a:t>赞助， 发起， 主办</a:t>
            </a:r>
          </a:p>
          <a:p>
            <a:pPr algn="just">
              <a:lnSpc>
                <a:spcPct val="250000"/>
              </a:lnSpc>
            </a:pPr>
            <a:r>
              <a:rPr lang="en-US" altLang="zh-CN" sz="2000" dirty="0" smtClean="0">
                <a:latin typeface="Times New Roman" pitchFamily="18" charset="0"/>
                <a:cs typeface="Times New Roman" pitchFamily="18" charset="0"/>
              </a:rPr>
              <a:t>discipline 			n. 		</a:t>
            </a:r>
            <a:r>
              <a:rPr lang="zh-CN" altLang="en-US" sz="2000" dirty="0" smtClean="0">
                <a:latin typeface="Times New Roman" pitchFamily="18" charset="0"/>
                <a:cs typeface="Times New Roman" pitchFamily="18" charset="0"/>
              </a:rPr>
              <a:t>专业； 学科</a:t>
            </a:r>
            <a:endParaRPr lang="en-US" altLang="zh-C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910827" cy="400110"/>
          </a:xfrm>
          <a:prstGeom prst="rect">
            <a:avLst/>
          </a:prstGeom>
        </p:spPr>
        <p:txBody>
          <a:bodyPr wrap="none">
            <a:spAutoFit/>
          </a:bodyPr>
          <a:lstStyle/>
          <a:p>
            <a:r>
              <a:rPr lang="en-US" altLang="zh-CN" sz="2000" dirty="0" smtClean="0">
                <a:solidFill>
                  <a:srgbClr val="006600"/>
                </a:solidFill>
                <a:latin typeface="Comic Sans MS" pitchFamily="66" charset="0"/>
              </a:rPr>
              <a:t>Notes</a:t>
            </a:r>
            <a:endParaRPr lang="zh-CN" altLang="en-US" sz="2000" dirty="0">
              <a:solidFill>
                <a:srgbClr val="006600"/>
              </a:solidFill>
              <a:latin typeface="Comic Sans MS" pitchFamily="66" charset="0"/>
            </a:endParaRPr>
          </a:p>
        </p:txBody>
      </p:sp>
      <p:sp>
        <p:nvSpPr>
          <p:cNvPr id="8" name="TextBox 7"/>
          <p:cNvSpPr txBox="1"/>
          <p:nvPr/>
        </p:nvSpPr>
        <p:spPr>
          <a:xfrm>
            <a:off x="339175" y="1088393"/>
            <a:ext cx="11520000" cy="5250733"/>
          </a:xfrm>
          <a:prstGeom prst="rect">
            <a:avLst/>
          </a:prstGeom>
          <a:noFill/>
        </p:spPr>
        <p:txBody>
          <a:bodyPr wrap="square" rtlCol="0">
            <a:spAutoFit/>
          </a:bodyPr>
          <a:lstStyle/>
          <a:p>
            <a:pPr marL="457200" indent="-457200" algn="just">
              <a:lnSpc>
                <a:spcPct val="130000"/>
              </a:lnSpc>
            </a:pPr>
            <a:r>
              <a:rPr lang="en-US" altLang="zh-CN" sz="2000" dirty="0" smtClean="0">
                <a:latin typeface="Times New Roman" pitchFamily="18" charset="0"/>
                <a:cs typeface="Times New Roman" pitchFamily="18" charset="0"/>
              </a:rPr>
              <a:t>[1]	AS-level</a:t>
            </a:r>
            <a:r>
              <a:rPr lang="zh-CN" altLang="en-US" sz="2000" dirty="0" smtClean="0">
                <a:latin typeface="Times New Roman" pitchFamily="18" charset="0"/>
                <a:cs typeface="Times New Roman" pitchFamily="18" charset="0"/>
              </a:rPr>
              <a:t>中学准高级水平考试。</a:t>
            </a:r>
          </a:p>
          <a:p>
            <a:pPr marL="457200" indent="-457200" algn="just">
              <a:lnSpc>
                <a:spcPct val="130000"/>
              </a:lnSpc>
            </a:pPr>
            <a:r>
              <a:rPr lang="en-US" altLang="zh-CN" sz="2000" dirty="0" smtClean="0">
                <a:latin typeface="Times New Roman" pitchFamily="18" charset="0"/>
                <a:cs typeface="Times New Roman" pitchFamily="18" charset="0"/>
              </a:rPr>
              <a:t>[2] 	GNVQ</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General National Vocational Qualification (</a:t>
            </a:r>
            <a:r>
              <a:rPr lang="zh-CN" altLang="en-US" sz="2000" dirty="0" smtClean="0">
                <a:latin typeface="Times New Roman" pitchFamily="18" charset="0"/>
                <a:cs typeface="Times New Roman" pitchFamily="18" charset="0"/>
              </a:rPr>
              <a:t>国家通用职业文凭</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 是一种广泛的职业教育课程， 与学业路线中的 </a:t>
            </a:r>
            <a:r>
              <a:rPr lang="en-US" altLang="zh-CN" sz="2000" dirty="0" smtClean="0">
                <a:latin typeface="Times New Roman" pitchFamily="18" charset="0"/>
                <a:cs typeface="Times New Roman" pitchFamily="18" charset="0"/>
              </a:rPr>
              <a:t>GCSE (General Certificate of Secondary Education)</a:t>
            </a:r>
            <a:r>
              <a:rPr lang="zh-CN" altLang="en-US" sz="2000" dirty="0" smtClean="0">
                <a:latin typeface="Times New Roman" pitchFamily="18" charset="0"/>
                <a:cs typeface="Times New Roman" pitchFamily="18" charset="0"/>
              </a:rPr>
              <a:t> 和</a:t>
            </a:r>
            <a:r>
              <a:rPr lang="en-US" altLang="zh-CN" sz="2000" dirty="0" smtClean="0">
                <a:latin typeface="Times New Roman" pitchFamily="18" charset="0"/>
                <a:cs typeface="Times New Roman" pitchFamily="18" charset="0"/>
              </a:rPr>
              <a:t>A-Level</a:t>
            </a:r>
            <a:r>
              <a:rPr lang="zh-CN" altLang="en-US" sz="2000" dirty="0" smtClean="0">
                <a:latin typeface="Times New Roman" pitchFamily="18" charset="0"/>
                <a:cs typeface="Times New Roman" pitchFamily="18" charset="0"/>
              </a:rPr>
              <a:t>相平行， 但在学业深度和难度上并不亚于这类课程。它的学习方式灵活多样， 学生可以根据自己的需要和兴趣爱好安排课程， 选择学分制或模块式的学习方式， 甚至可以在学习的过程中穿插工作， 在学习和工作同时进行的过程中最终选择自己最喜欢的事业。</a:t>
            </a:r>
          </a:p>
          <a:p>
            <a:pPr marL="457200" indent="-457200" algn="just">
              <a:lnSpc>
                <a:spcPct val="130000"/>
              </a:lnSpc>
            </a:pPr>
            <a:r>
              <a:rPr lang="en-US" altLang="zh-CN" sz="2000" dirty="0" smtClean="0">
                <a:latin typeface="Times New Roman" pitchFamily="18" charset="0"/>
                <a:cs typeface="Times New Roman" pitchFamily="18" charset="0"/>
              </a:rPr>
              <a:t>	GNVQ</a:t>
            </a:r>
            <a:r>
              <a:rPr lang="zh-CN" altLang="en-US" sz="2000" dirty="0" smtClean="0">
                <a:latin typeface="Times New Roman" pitchFamily="18" charset="0"/>
                <a:cs typeface="Times New Roman" pitchFamily="18" charset="0"/>
              </a:rPr>
              <a:t>的选科比较简单， 每门课程就是一个专业， 不像</a:t>
            </a:r>
            <a:r>
              <a:rPr lang="en-US" altLang="zh-CN" sz="2000" dirty="0" smtClean="0">
                <a:latin typeface="Times New Roman" pitchFamily="18" charset="0"/>
                <a:cs typeface="Times New Roman" pitchFamily="18" charset="0"/>
              </a:rPr>
              <a:t>A-Level</a:t>
            </a:r>
            <a:r>
              <a:rPr lang="zh-CN" altLang="en-US" sz="2000" dirty="0" smtClean="0">
                <a:latin typeface="Times New Roman" pitchFamily="18" charset="0"/>
                <a:cs typeface="Times New Roman" pitchFamily="18" charset="0"/>
              </a:rPr>
              <a:t>那样需要选三个科目。虽然它出现得比较晚， 但普及的速度非常快， 目前已经有大约一半的英国学生选择</a:t>
            </a:r>
            <a:r>
              <a:rPr lang="en-US" altLang="zh-CN" sz="2000" dirty="0" smtClean="0">
                <a:latin typeface="Times New Roman" pitchFamily="18" charset="0"/>
                <a:cs typeface="Times New Roman" pitchFamily="18" charset="0"/>
              </a:rPr>
              <a:t>GNVQ</a:t>
            </a:r>
            <a:r>
              <a:rPr lang="zh-CN" altLang="en-US" sz="2000" dirty="0" smtClean="0">
                <a:latin typeface="Times New Roman" pitchFamily="18" charset="0"/>
                <a:cs typeface="Times New Roman" pitchFamily="18" charset="0"/>
              </a:rPr>
              <a:t>作为接受延续教育的方式。这也是中国学生到英国留学可选 择 的 一 条 路 线 。 </a:t>
            </a:r>
            <a:r>
              <a:rPr lang="en-US" altLang="zh-CN" sz="2000" dirty="0" smtClean="0">
                <a:latin typeface="Times New Roman" pitchFamily="18" charset="0"/>
                <a:cs typeface="Times New Roman" pitchFamily="18" charset="0"/>
              </a:rPr>
              <a:t>GNVQ </a:t>
            </a:r>
            <a:r>
              <a:rPr lang="zh-CN" altLang="en-US" sz="2000" dirty="0" smtClean="0">
                <a:latin typeface="Times New Roman" pitchFamily="18" charset="0"/>
                <a:cs typeface="Times New Roman" pitchFamily="18" charset="0"/>
              </a:rPr>
              <a:t>分 为 三 个 等 级 ： 初 级</a:t>
            </a:r>
            <a:r>
              <a:rPr lang="en-US" altLang="zh-CN" sz="2000" dirty="0" smtClean="0">
                <a:latin typeface="Times New Roman" pitchFamily="18" charset="0"/>
                <a:cs typeface="Times New Roman" pitchFamily="18" charset="0"/>
              </a:rPr>
              <a:t>: (Foundation)</a:t>
            </a:r>
            <a:r>
              <a:rPr lang="zh-CN" altLang="en-US" sz="2000" dirty="0" smtClean="0">
                <a:latin typeface="Times New Roman" pitchFamily="18" charset="0"/>
                <a:cs typeface="Times New Roman" pitchFamily="18" charset="0"/>
              </a:rPr>
              <a:t>； 中 级 ：</a:t>
            </a:r>
            <a:r>
              <a:rPr lang="en-US" altLang="zh-CN" sz="2000" dirty="0" smtClean="0">
                <a:latin typeface="Times New Roman" pitchFamily="18" charset="0"/>
                <a:cs typeface="Times New Roman" pitchFamily="18" charset="0"/>
              </a:rPr>
              <a:t>(Intermediate) </a:t>
            </a:r>
            <a:r>
              <a:rPr lang="zh-CN" altLang="en-US" sz="2000" dirty="0" smtClean="0">
                <a:latin typeface="Times New Roman" pitchFamily="18" charset="0"/>
                <a:cs typeface="Times New Roman" pitchFamily="18" charset="0"/>
              </a:rPr>
              <a:t>相当于四门</a:t>
            </a:r>
            <a:r>
              <a:rPr lang="en-US" altLang="zh-CN" sz="2000" dirty="0" smtClean="0">
                <a:latin typeface="Times New Roman" pitchFamily="18" charset="0"/>
                <a:cs typeface="Times New Roman" pitchFamily="18" charset="0"/>
              </a:rPr>
              <a:t>GCSE (</a:t>
            </a:r>
            <a:r>
              <a:rPr lang="zh-CN" altLang="en-US" sz="2000" dirty="0" smtClean="0">
                <a:latin typeface="Times New Roman" pitchFamily="18" charset="0"/>
                <a:cs typeface="Times New Roman" pitchFamily="18" charset="0"/>
              </a:rPr>
              <a:t>中学五年级</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 的程度， 一般需要一年时间完成；高级： </a:t>
            </a:r>
            <a:r>
              <a:rPr lang="en-US" altLang="zh-CN" sz="2000" dirty="0" smtClean="0">
                <a:latin typeface="Times New Roman" pitchFamily="18" charset="0"/>
                <a:cs typeface="Times New Roman" pitchFamily="18" charset="0"/>
              </a:rPr>
              <a:t>(Advanced) </a:t>
            </a:r>
            <a:r>
              <a:rPr lang="zh-CN" altLang="en-US" sz="2000" dirty="0" smtClean="0">
                <a:latin typeface="Times New Roman" pitchFamily="18" charset="0"/>
                <a:cs typeface="Times New Roman" pitchFamily="18" charset="0"/>
              </a:rPr>
              <a:t>相当于两门</a:t>
            </a:r>
            <a:r>
              <a:rPr lang="en-US" altLang="zh-CN" sz="2000" dirty="0" smtClean="0">
                <a:latin typeface="Times New Roman" pitchFamily="18" charset="0"/>
                <a:cs typeface="Times New Roman" pitchFamily="18" charset="0"/>
              </a:rPr>
              <a:t>A-Level</a:t>
            </a:r>
            <a:r>
              <a:rPr lang="zh-CN" altLang="en-US" sz="2000" dirty="0" smtClean="0">
                <a:latin typeface="Times New Roman" pitchFamily="18" charset="0"/>
                <a:cs typeface="Times New Roman" pitchFamily="18" charset="0"/>
              </a:rPr>
              <a:t>的程度， 一般需要两年时间完成。学生还可以选择加修一门</a:t>
            </a:r>
            <a:r>
              <a:rPr lang="en-US" altLang="zh-CN" sz="2000" dirty="0" smtClean="0">
                <a:latin typeface="Times New Roman" pitchFamily="18" charset="0"/>
                <a:cs typeface="Times New Roman" pitchFamily="18" charset="0"/>
              </a:rPr>
              <a:t>A-Level</a:t>
            </a:r>
            <a:r>
              <a:rPr lang="zh-CN" altLang="en-US" sz="2000" dirty="0" smtClean="0">
                <a:latin typeface="Times New Roman" pitchFamily="18" charset="0"/>
                <a:cs typeface="Times New Roman" pitchFamily="18" charset="0"/>
              </a:rPr>
              <a:t>科目， 以达到相当于三个</a:t>
            </a:r>
            <a:r>
              <a:rPr lang="en-US" altLang="zh-CN" sz="2000" dirty="0" smtClean="0">
                <a:latin typeface="Times New Roman" pitchFamily="18" charset="0"/>
                <a:cs typeface="Times New Roman" pitchFamily="18" charset="0"/>
              </a:rPr>
              <a:t>A-Level</a:t>
            </a:r>
            <a:r>
              <a:rPr lang="zh-CN" altLang="en-US" sz="2000" dirty="0" smtClean="0">
                <a:latin typeface="Times New Roman" pitchFamily="18" charset="0"/>
                <a:cs typeface="Times New Roman" pitchFamily="18" charset="0"/>
              </a:rPr>
              <a:t>科目的程度。完成这个级别的学习后， 学生可以有资格进入大学本科学习， 三年后取得学士学位。</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1443024" cy="400110"/>
          </a:xfrm>
          <a:prstGeom prst="rect">
            <a:avLst/>
          </a:prstGeom>
        </p:spPr>
        <p:txBody>
          <a:bodyPr wrap="none">
            <a:spAutoFit/>
          </a:bodyPr>
          <a:lstStyle/>
          <a:p>
            <a:r>
              <a:rPr lang="en-US" altLang="zh-CN" sz="2000" dirty="0" smtClean="0">
                <a:solidFill>
                  <a:srgbClr val="006600"/>
                </a:solidFill>
                <a:latin typeface="Comic Sans MS" pitchFamily="66" charset="0"/>
              </a:rPr>
              <a:t>Leading In</a:t>
            </a:r>
            <a:endParaRPr lang="zh-CN" altLang="en-US" sz="2000" dirty="0">
              <a:solidFill>
                <a:srgbClr val="006600"/>
              </a:solidFill>
              <a:latin typeface="Comic Sans MS" pitchFamily="66" charset="0"/>
            </a:endParaRPr>
          </a:p>
        </p:txBody>
      </p:sp>
      <p:sp>
        <p:nvSpPr>
          <p:cNvPr id="8" name="矩形 7"/>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1. 	What do you know about the following pictures?</a:t>
            </a:r>
            <a:endParaRPr lang="zh-CN" altLang="en-US" sz="2000" dirty="0">
              <a:solidFill>
                <a:srgbClr val="996600"/>
              </a:solidFill>
              <a:latin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180117" y="1488952"/>
            <a:ext cx="7838117" cy="4752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910827" cy="400110"/>
          </a:xfrm>
          <a:prstGeom prst="rect">
            <a:avLst/>
          </a:prstGeom>
        </p:spPr>
        <p:txBody>
          <a:bodyPr wrap="none">
            <a:spAutoFit/>
          </a:bodyPr>
          <a:lstStyle/>
          <a:p>
            <a:r>
              <a:rPr lang="en-US" altLang="zh-CN" sz="2000" dirty="0" smtClean="0">
                <a:solidFill>
                  <a:srgbClr val="006600"/>
                </a:solidFill>
                <a:latin typeface="Comic Sans MS" pitchFamily="66" charset="0"/>
              </a:rPr>
              <a:t>Notes</a:t>
            </a:r>
            <a:endParaRPr lang="zh-CN" altLang="en-US" sz="2000" dirty="0">
              <a:solidFill>
                <a:srgbClr val="006600"/>
              </a:solidFill>
              <a:latin typeface="Comic Sans MS" pitchFamily="66" charset="0"/>
            </a:endParaRPr>
          </a:p>
        </p:txBody>
      </p:sp>
      <p:sp>
        <p:nvSpPr>
          <p:cNvPr id="8" name="TextBox 7"/>
          <p:cNvSpPr txBox="1"/>
          <p:nvPr/>
        </p:nvSpPr>
        <p:spPr>
          <a:xfrm>
            <a:off x="339175" y="1088393"/>
            <a:ext cx="11520000" cy="2049857"/>
          </a:xfrm>
          <a:prstGeom prst="rect">
            <a:avLst/>
          </a:prstGeom>
          <a:noFill/>
        </p:spPr>
        <p:txBody>
          <a:bodyPr wrap="square" rtlCol="0">
            <a:spAutoFit/>
          </a:bodyPr>
          <a:lstStyle/>
          <a:p>
            <a:pPr marL="457200" indent="-457200" algn="just">
              <a:lnSpc>
                <a:spcPct val="130000"/>
              </a:lnSpc>
            </a:pPr>
            <a:r>
              <a:rPr lang="en-US" altLang="zh-CN" sz="2000" dirty="0" smtClean="0">
                <a:latin typeface="Times New Roman" pitchFamily="18" charset="0"/>
                <a:cs typeface="Times New Roman" pitchFamily="18" charset="0"/>
              </a:rPr>
              <a:t>[3] 	Further Education (</a:t>
            </a:r>
            <a:r>
              <a:rPr lang="zh-CN" altLang="en-US" sz="2000" dirty="0" smtClean="0">
                <a:latin typeface="Times New Roman" pitchFamily="18" charset="0"/>
                <a:cs typeface="Times New Roman" pitchFamily="18" charset="0"/>
              </a:rPr>
              <a:t>延续教育</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是英国教育体系中继小学</a:t>
            </a:r>
            <a:r>
              <a:rPr lang="en-US" altLang="zh-CN" sz="2000" dirty="0" smtClean="0">
                <a:latin typeface="Times New Roman" pitchFamily="18" charset="0"/>
                <a:cs typeface="Times New Roman" pitchFamily="18" charset="0"/>
              </a:rPr>
              <a:t>(Primary)</a:t>
            </a:r>
            <a:r>
              <a:rPr lang="zh-CN" altLang="en-US" sz="2000" dirty="0" smtClean="0">
                <a:latin typeface="Times New Roman" pitchFamily="18" charset="0"/>
                <a:cs typeface="Times New Roman" pitchFamily="18" charset="0"/>
              </a:rPr>
              <a:t>和中学</a:t>
            </a:r>
            <a:r>
              <a:rPr lang="en-US" altLang="zh-CN" sz="2000" dirty="0" smtClean="0">
                <a:latin typeface="Times New Roman" pitchFamily="18" charset="0"/>
                <a:cs typeface="Times New Roman" pitchFamily="18" charset="0"/>
              </a:rPr>
              <a:t>(Secondary)</a:t>
            </a:r>
            <a:r>
              <a:rPr lang="zh-CN" altLang="en-US" sz="2000" dirty="0" smtClean="0">
                <a:latin typeface="Times New Roman" pitchFamily="18" charset="0"/>
                <a:cs typeface="Times New Roman" pitchFamily="18" charset="0"/>
              </a:rPr>
              <a:t>教育之后的 “第三级教育” </a:t>
            </a:r>
            <a:r>
              <a:rPr lang="en-US" altLang="zh-CN" sz="2000" dirty="0" smtClean="0">
                <a:latin typeface="Times New Roman" pitchFamily="18" charset="0"/>
                <a:cs typeface="Times New Roman" pitchFamily="18" charset="0"/>
              </a:rPr>
              <a:t>(Tertiary)</a:t>
            </a:r>
            <a:r>
              <a:rPr lang="zh-CN" altLang="en-US" sz="2000" dirty="0" smtClean="0">
                <a:latin typeface="Times New Roman" pitchFamily="18" charset="0"/>
                <a:cs typeface="Times New Roman" pitchFamily="18" charset="0"/>
              </a:rPr>
              <a:t>。它为进入高等教育或者面对就业打下基础， 也是中国的高中学生留学英国的关键阶段。一般来说， 接受延续教育的学生介于</a:t>
            </a:r>
            <a:r>
              <a:rPr lang="en-US" altLang="zh-CN" sz="2000" dirty="0" smtClean="0">
                <a:latin typeface="Times New Roman" pitchFamily="18" charset="0"/>
                <a:cs typeface="Times New Roman" pitchFamily="18" charset="0"/>
              </a:rPr>
              <a:t>16</a:t>
            </a:r>
            <a:r>
              <a:rPr lang="zh-CN" altLang="en-US" sz="2000" dirty="0" smtClean="0">
                <a:latin typeface="Times New Roman" pitchFamily="18" charset="0"/>
                <a:cs typeface="Times New Roman" pitchFamily="18" charset="0"/>
              </a:rPr>
              <a:t>和</a:t>
            </a:r>
            <a:r>
              <a:rPr lang="en-US" altLang="zh-CN" sz="2000" dirty="0" smtClean="0">
                <a:latin typeface="Times New Roman" pitchFamily="18" charset="0"/>
                <a:cs typeface="Times New Roman" pitchFamily="18" charset="0"/>
              </a:rPr>
              <a:t>18</a:t>
            </a:r>
            <a:r>
              <a:rPr lang="zh-CN" altLang="en-US" sz="2000" dirty="0" smtClean="0">
                <a:latin typeface="Times New Roman" pitchFamily="18" charset="0"/>
                <a:cs typeface="Times New Roman" pitchFamily="18" charset="0"/>
              </a:rPr>
              <a:t>岁之间。它分为两种体系： 学业路线 </a:t>
            </a:r>
            <a:r>
              <a:rPr lang="en-US" altLang="zh-CN" sz="2000" dirty="0" smtClean="0">
                <a:latin typeface="Times New Roman" pitchFamily="18" charset="0"/>
                <a:cs typeface="Times New Roman" pitchFamily="18" charset="0"/>
              </a:rPr>
              <a:t>(Academic Route)</a:t>
            </a:r>
            <a:r>
              <a:rPr lang="zh-CN" altLang="en-US" sz="2000" dirty="0" smtClean="0">
                <a:latin typeface="Times New Roman" pitchFamily="18" charset="0"/>
                <a:cs typeface="Times New Roman" pitchFamily="18" charset="0"/>
              </a:rPr>
              <a:t>和职业路线 </a:t>
            </a:r>
            <a:r>
              <a:rPr lang="en-US" altLang="zh-CN" sz="2000" dirty="0" smtClean="0">
                <a:latin typeface="Times New Roman" pitchFamily="18" charset="0"/>
                <a:cs typeface="Times New Roman" pitchFamily="18" charset="0"/>
              </a:rPr>
              <a:t>(Vocational Route)</a:t>
            </a:r>
            <a:r>
              <a:rPr lang="zh-CN" altLang="en-US" sz="2000" dirty="0" smtClean="0">
                <a:latin typeface="Times New Roman" pitchFamily="18" charset="0"/>
                <a:cs typeface="Times New Roman" pitchFamily="18" charset="0"/>
              </a:rPr>
              <a:t> 。学业路线着重培养学术研究方面的人才， 职业路线则结合社会各层面的职业需要， 培养在各种行业中具有专门技能和知识的人才。</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1879041" cy="400110"/>
          </a:xfrm>
          <a:prstGeom prst="rect">
            <a:avLst/>
          </a:prstGeom>
        </p:spPr>
        <p:txBody>
          <a:bodyPr wrap="none">
            <a:spAutoFit/>
          </a:bodyPr>
          <a:lstStyle/>
          <a:p>
            <a:r>
              <a:rPr lang="en-US" altLang="zh-CN" sz="2000" dirty="0" smtClean="0">
                <a:solidFill>
                  <a:srgbClr val="006600"/>
                </a:solidFill>
                <a:latin typeface="Comic Sans MS" pitchFamily="66" charset="0"/>
              </a:rPr>
              <a:t>Lesson Review</a:t>
            </a:r>
            <a:endParaRPr lang="zh-CN" altLang="en-US" sz="2000" dirty="0">
              <a:solidFill>
                <a:srgbClr val="006600"/>
              </a:solidFill>
              <a:latin typeface="Comic Sans MS" pitchFamily="66" charset="0"/>
            </a:endParaRPr>
          </a:p>
        </p:txBody>
      </p:sp>
      <p:sp>
        <p:nvSpPr>
          <p:cNvPr id="9" name="矩形 8"/>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1 Briefly introduce the educational system of the UK.</a:t>
            </a:r>
            <a:endParaRPr lang="zh-CN" altLang="en-US" sz="2000" dirty="0">
              <a:solidFill>
                <a:srgbClr val="996600"/>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1879041" cy="400110"/>
          </a:xfrm>
          <a:prstGeom prst="rect">
            <a:avLst/>
          </a:prstGeom>
        </p:spPr>
        <p:txBody>
          <a:bodyPr wrap="none">
            <a:spAutoFit/>
          </a:bodyPr>
          <a:lstStyle/>
          <a:p>
            <a:r>
              <a:rPr lang="en-US" altLang="zh-CN" sz="2000" dirty="0" smtClean="0">
                <a:solidFill>
                  <a:srgbClr val="006600"/>
                </a:solidFill>
                <a:latin typeface="Comic Sans MS" pitchFamily="66" charset="0"/>
              </a:rPr>
              <a:t>Lesson Review</a:t>
            </a:r>
            <a:endParaRPr lang="zh-CN" altLang="en-US" sz="2000" dirty="0">
              <a:solidFill>
                <a:srgbClr val="006600"/>
              </a:solidFill>
              <a:latin typeface="Comic Sans MS" pitchFamily="66" charset="0"/>
            </a:endParaRPr>
          </a:p>
        </p:txBody>
      </p:sp>
      <p:sp>
        <p:nvSpPr>
          <p:cNvPr id="9" name="矩形 8"/>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2 Compare the Chinese and British educational systems.</a:t>
            </a:r>
            <a:endParaRPr lang="zh-CN" altLang="en-US" sz="2000" dirty="0">
              <a:solidFill>
                <a:srgbClr val="996600"/>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1508746" cy="400110"/>
          </a:xfrm>
          <a:prstGeom prst="rect">
            <a:avLst/>
          </a:prstGeom>
        </p:spPr>
        <p:txBody>
          <a:bodyPr wrap="none">
            <a:spAutoFit/>
          </a:bodyPr>
          <a:lstStyle/>
          <a:p>
            <a:r>
              <a:rPr lang="en-US" altLang="zh-CN" sz="2000" dirty="0" smtClean="0">
                <a:solidFill>
                  <a:srgbClr val="006600"/>
                </a:solidFill>
                <a:latin typeface="Comic Sans MS" pitchFamily="66" charset="0"/>
              </a:rPr>
              <a:t>My Project</a:t>
            </a:r>
            <a:endParaRPr lang="zh-CN" altLang="en-US" sz="2000" dirty="0">
              <a:solidFill>
                <a:srgbClr val="006600"/>
              </a:solidFill>
              <a:latin typeface="Comic Sans MS" pitchFamily="66" charset="0"/>
            </a:endParaRPr>
          </a:p>
        </p:txBody>
      </p:sp>
      <p:sp>
        <p:nvSpPr>
          <p:cNvPr id="9" name="矩形 8"/>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How can you further your education in the UK?</a:t>
            </a:r>
            <a:endParaRPr lang="zh-CN" altLang="en-US" sz="2000" dirty="0">
              <a:solidFill>
                <a:srgbClr val="996600"/>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5450531"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Interaction with Others in the UK</a:t>
            </a:r>
            <a:endParaRPr lang="zh-CN" altLang="en-US" sz="2000" dirty="0">
              <a:solidFill>
                <a:srgbClr val="006600"/>
              </a:solidFill>
              <a:latin typeface="Comic Sans MS" pitchFamily="66" charset="0"/>
            </a:endParaRPr>
          </a:p>
        </p:txBody>
      </p:sp>
      <p:sp>
        <p:nvSpPr>
          <p:cNvPr id="8" name="TextBox 7"/>
          <p:cNvSpPr txBox="1"/>
          <p:nvPr/>
        </p:nvSpPr>
        <p:spPr>
          <a:xfrm>
            <a:off x="339175" y="1078127"/>
            <a:ext cx="11520000" cy="5215338"/>
          </a:xfrm>
          <a:prstGeom prst="rect">
            <a:avLst/>
          </a:prstGeom>
          <a:noFill/>
        </p:spPr>
        <p:txBody>
          <a:bodyPr wrap="square" rtlCol="0">
            <a:spAutoFit/>
          </a:bodyPr>
          <a:lstStyle/>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Business visitors to the UK, particularly to London, should anticipate encountering a very diverse workforce. As a result, sensitivity to the background and heritage of the people you deal with is essential for building effective business relationships. While the kind of positive discrimination seen in the USA is not generally part of British business culture, equal opportunity and anti- discrimination laws are both strictly and rigorously enforced. Business visitors would benefit from finding out what their legal responsibilities are in this</a:t>
            </a:r>
          </a:p>
          <a:p>
            <a:pPr algn="just">
              <a:lnSpc>
                <a:spcPct val="140000"/>
              </a:lnSpc>
            </a:pPr>
            <a:r>
              <a:rPr lang="en-US" altLang="zh-CN" sz="2000" dirty="0" smtClean="0">
                <a:latin typeface="Times New Roman" pitchFamily="18" charset="0"/>
                <a:cs typeface="Times New Roman" pitchFamily="18" charset="0"/>
              </a:rPr>
              <a:t>area before they start doing business. Failing to respect the law in this area can cost a great deal of money.</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Once you have thought about exactly who you will be dealing with in the UK, it is useful to reflect a little on your own attitudes towards relationship-building. Broadly speaking, forming strong personal relationships with business contacts is likely to be more important in the UK than in North America, but less so than in Latin and Asian cultures. For the British, trust is rarely assumed at the beginning of a business relationship as it might be elsewhere. Instead it is built through demonstrating </a:t>
            </a:r>
            <a:r>
              <a:rPr lang="en-US" altLang="zh-CN" sz="2000" dirty="0" err="1" smtClean="0">
                <a:latin typeface="Times New Roman" pitchFamily="18" charset="0"/>
                <a:cs typeface="Times New Roman" pitchFamily="18" charset="0"/>
              </a:rPr>
              <a:t>humour</a:t>
            </a:r>
            <a:r>
              <a:rPr lang="en-US" altLang="zh-CN" sz="2000" dirty="0" smtClean="0">
                <a:latin typeface="Times New Roman" pitchFamily="18" charset="0"/>
                <a:cs typeface="Times New Roman" pitchFamily="18" charset="0"/>
              </a:rPr>
              <a:t>, flexibility and a concern for following through on commitments.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5450531"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Interaction with Others in the UK</a:t>
            </a:r>
            <a:endParaRPr lang="zh-CN" altLang="en-US" sz="2000" dirty="0">
              <a:solidFill>
                <a:srgbClr val="006600"/>
              </a:solidFill>
              <a:latin typeface="Comic Sans MS" pitchFamily="66" charset="0"/>
            </a:endParaRPr>
          </a:p>
        </p:txBody>
      </p:sp>
      <p:sp>
        <p:nvSpPr>
          <p:cNvPr id="8" name="TextBox 7"/>
          <p:cNvSpPr txBox="1"/>
          <p:nvPr/>
        </p:nvSpPr>
        <p:spPr>
          <a:xfrm>
            <a:off x="339175" y="1078127"/>
            <a:ext cx="11520000" cy="5253811"/>
          </a:xfrm>
          <a:prstGeom prst="rect">
            <a:avLst/>
          </a:prstGeom>
          <a:noFill/>
        </p:spPr>
        <p:txBody>
          <a:bodyPr wrap="square" rtlCol="0">
            <a:spAutoFit/>
          </a:bodyPr>
          <a:lstStyle/>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UK is not particularly renowned for its food culture although the quality of British restaurants has seen something of a transformation over the past two decades. For many British employees, lunch consists of little more than a sandwich eaten while browsing the Internet at one’ s desk. While business lunches with clients and suppliers are fairly common, many British people are not so comfortable with the extensive networking opportunities associated with frequent business lunches in continental Europe and elsewhere. Instead, spending time in the pub with colleagues provides the British with their opportunities for informal networking and is generally seen to benefit career progression. While the British consume on average less alcohol per annum than the inhabitants of many European countries, they do tend to consume larger quantities at any one time: so-called “binge-drinking” . The British also tend not to eat in pubs (unlike in the café cultures of continental Europe) leading to the unfortunate stereotype of the “drunk Englishman” common among European </a:t>
            </a:r>
            <a:r>
              <a:rPr lang="en-US" altLang="zh-CN" sz="2000" dirty="0" err="1" smtClean="0">
                <a:latin typeface="Times New Roman" pitchFamily="18" charset="0"/>
                <a:cs typeface="Times New Roman" pitchFamily="18" charset="0"/>
              </a:rPr>
              <a:t>neighbours</a:t>
            </a:r>
            <a:r>
              <a:rPr lang="en-US" altLang="zh-CN" sz="2000" dirty="0" smtClean="0">
                <a:latin typeface="Times New Roman" pitchFamily="18" charset="0"/>
                <a:cs typeface="Times New Roman" pitchFamily="18" charset="0"/>
              </a:rPr>
              <a:t>. Lunch is generally taken between noon and 2 p.m., with dinner between 7 p.m. and 10 p.m.. Alcohol is sometimes consumed during business lunches, although there is certainly no obligation to do so and many companies frown on the practice.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5450531"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Interaction with Others in the UK</a:t>
            </a:r>
            <a:endParaRPr lang="zh-CN" altLang="en-US" sz="2000" dirty="0">
              <a:solidFill>
                <a:srgbClr val="006600"/>
              </a:solidFill>
              <a:latin typeface="Comic Sans MS" pitchFamily="66" charset="0"/>
            </a:endParaRPr>
          </a:p>
        </p:txBody>
      </p:sp>
      <p:sp>
        <p:nvSpPr>
          <p:cNvPr id="8" name="TextBox 7"/>
          <p:cNvSpPr txBox="1"/>
          <p:nvPr/>
        </p:nvSpPr>
        <p:spPr>
          <a:xfrm>
            <a:off x="339175" y="1078127"/>
            <a:ext cx="11520000" cy="2893100"/>
          </a:xfrm>
          <a:prstGeom prst="rect">
            <a:avLst/>
          </a:prstGeom>
          <a:noFill/>
        </p:spPr>
        <p:txBody>
          <a:bodyPr wrap="square" rtlCol="0">
            <a:spAutoFit/>
          </a:bodyPr>
          <a:lstStyle/>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As elsewhere, it is probably sensible for female business people to issue invitations for lunch rather than dinner to male contacts. It also makes sense to invite people to lunch who are at the same professional level as you, unless you are entertaining the whole team. Coffee/tea breaks are a good opportunity to discuss work issues in a more informal setting, but there are no particular rules about discussing business over lunch. Business cards are not generally seen as an important sign of status and may or may not be handed out, depending on the circumstances. As a result,</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do not necessarily anticipate receiving cards even from those to whom you have given a card. Gifts are rarely part of doing business in the UK.</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2276585" cy="400110"/>
          </a:xfrm>
          <a:prstGeom prst="rect">
            <a:avLst/>
          </a:prstGeom>
        </p:spPr>
        <p:txBody>
          <a:bodyPr wrap="none">
            <a:spAutoFit/>
          </a:bodyPr>
          <a:lstStyle/>
          <a:p>
            <a:r>
              <a:rPr lang="en-US" altLang="zh-CN" sz="2000" dirty="0" smtClean="0">
                <a:solidFill>
                  <a:srgbClr val="006600"/>
                </a:solidFill>
                <a:latin typeface="Comic Sans MS" pitchFamily="66" charset="0"/>
              </a:rPr>
              <a:t>Vocabulary Power</a:t>
            </a:r>
            <a:endParaRPr lang="zh-CN" altLang="en-US" sz="2000" dirty="0">
              <a:solidFill>
                <a:srgbClr val="006600"/>
              </a:solidFill>
              <a:latin typeface="Comic Sans MS" pitchFamily="66" charset="0"/>
            </a:endParaRPr>
          </a:p>
        </p:txBody>
      </p:sp>
      <p:sp>
        <p:nvSpPr>
          <p:cNvPr id="8" name="TextBox 7"/>
          <p:cNvSpPr txBox="1"/>
          <p:nvPr/>
        </p:nvSpPr>
        <p:spPr>
          <a:xfrm>
            <a:off x="898873" y="1504802"/>
            <a:ext cx="10400604" cy="3939540"/>
          </a:xfrm>
          <a:prstGeom prst="rect">
            <a:avLst/>
          </a:prstGeom>
          <a:noFill/>
        </p:spPr>
        <p:txBody>
          <a:bodyPr wrap="none" rtlCol="0">
            <a:spAutoFit/>
          </a:bodyPr>
          <a:lstStyle/>
          <a:p>
            <a:pPr algn="just">
              <a:lnSpc>
                <a:spcPct val="250000"/>
              </a:lnSpc>
            </a:pPr>
            <a:r>
              <a:rPr lang="en-US" altLang="zh-CN" sz="2000" dirty="0" smtClean="0">
                <a:latin typeface="Times New Roman" pitchFamily="18" charset="0"/>
                <a:cs typeface="Times New Roman" pitchFamily="18" charset="0"/>
              </a:rPr>
              <a:t>sensitivity 		n. 		</a:t>
            </a:r>
            <a:r>
              <a:rPr lang="zh-CN" altLang="en-US" sz="2000" dirty="0" smtClean="0">
                <a:latin typeface="Times New Roman" pitchFamily="18" charset="0"/>
                <a:cs typeface="Times New Roman" pitchFamily="18" charset="0"/>
              </a:rPr>
              <a:t>灵敏度； 应激性； 敏感性； 过敏性</a:t>
            </a:r>
          </a:p>
          <a:p>
            <a:pPr algn="just">
              <a:lnSpc>
                <a:spcPct val="250000"/>
              </a:lnSpc>
            </a:pPr>
            <a:r>
              <a:rPr lang="en-US" altLang="zh-CN" sz="2000" dirty="0" smtClean="0">
                <a:latin typeface="Times New Roman" pitchFamily="18" charset="0"/>
                <a:cs typeface="Times New Roman" pitchFamily="18" charset="0"/>
              </a:rPr>
              <a:t>heritage 			n. 		</a:t>
            </a:r>
            <a:r>
              <a:rPr lang="zh-CN" altLang="en-US" sz="2000" dirty="0" smtClean="0">
                <a:latin typeface="Times New Roman" pitchFamily="18" charset="0"/>
                <a:cs typeface="Times New Roman" pitchFamily="18" charset="0"/>
              </a:rPr>
              <a:t>遗产， 祖先遗留物， 继承物</a:t>
            </a:r>
          </a:p>
          <a:p>
            <a:pPr algn="just">
              <a:lnSpc>
                <a:spcPct val="250000"/>
              </a:lnSpc>
            </a:pPr>
            <a:r>
              <a:rPr lang="en-US" altLang="zh-CN" sz="2000" dirty="0" smtClean="0">
                <a:latin typeface="Times New Roman" pitchFamily="18" charset="0"/>
                <a:cs typeface="Times New Roman" pitchFamily="18" charset="0"/>
              </a:rPr>
              <a:t>commitment 		n. 		</a:t>
            </a:r>
            <a:r>
              <a:rPr lang="zh-CN" altLang="en-US" sz="2000" dirty="0" smtClean="0">
                <a:latin typeface="Times New Roman" pitchFamily="18" charset="0"/>
                <a:cs typeface="Times New Roman" pitchFamily="18" charset="0"/>
              </a:rPr>
              <a:t>委托</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交押， 承担义务， 赞助</a:t>
            </a:r>
          </a:p>
          <a:p>
            <a:pPr algn="just">
              <a:lnSpc>
                <a:spcPct val="250000"/>
              </a:lnSpc>
            </a:pPr>
            <a:r>
              <a:rPr lang="en-US" altLang="zh-CN" sz="2000" dirty="0" smtClean="0">
                <a:latin typeface="Times New Roman" pitchFamily="18" charset="0"/>
                <a:cs typeface="Times New Roman" pitchFamily="18" charset="0"/>
              </a:rPr>
              <a:t>progression 		n. 		</a:t>
            </a:r>
            <a:r>
              <a:rPr lang="zh-CN" altLang="en-US" sz="2000" dirty="0" smtClean="0">
                <a:latin typeface="Times New Roman" pitchFamily="18" charset="0"/>
                <a:cs typeface="Times New Roman" pitchFamily="18" charset="0"/>
              </a:rPr>
              <a:t>前进， 连续， 级数</a:t>
            </a:r>
          </a:p>
          <a:p>
            <a:pPr algn="just">
              <a:lnSpc>
                <a:spcPct val="250000"/>
              </a:lnSpc>
            </a:pPr>
            <a:r>
              <a:rPr lang="en-US" altLang="zh-CN" sz="2000" dirty="0" smtClean="0">
                <a:latin typeface="Times New Roman" pitchFamily="18" charset="0"/>
                <a:cs typeface="Times New Roman" pitchFamily="18" charset="0"/>
              </a:rPr>
              <a:t>frown 			vi. 		</a:t>
            </a:r>
            <a:r>
              <a:rPr lang="zh-CN" altLang="en-US" sz="2000" dirty="0" smtClean="0">
                <a:latin typeface="Times New Roman" pitchFamily="18" charset="0"/>
                <a:cs typeface="Times New Roman" pitchFamily="18" charset="0"/>
              </a:rPr>
              <a:t>皱眉， 蹙额； 不悦， 不赞成 </a:t>
            </a:r>
            <a:r>
              <a:rPr lang="en-US" altLang="zh-CN" sz="2000" dirty="0" smtClean="0">
                <a:latin typeface="Times New Roman" pitchFamily="18" charset="0"/>
                <a:cs typeface="Times New Roman" pitchFamily="18" charset="0"/>
              </a:rPr>
              <a:t>(at, on, upon)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1508746" cy="400110"/>
          </a:xfrm>
          <a:prstGeom prst="rect">
            <a:avLst/>
          </a:prstGeom>
        </p:spPr>
        <p:txBody>
          <a:bodyPr wrap="none">
            <a:spAutoFit/>
          </a:bodyPr>
          <a:lstStyle/>
          <a:p>
            <a:r>
              <a:rPr lang="en-US" altLang="zh-CN" sz="2000" dirty="0" smtClean="0">
                <a:solidFill>
                  <a:srgbClr val="006600"/>
                </a:solidFill>
                <a:latin typeface="Comic Sans MS" pitchFamily="66" charset="0"/>
              </a:rPr>
              <a:t>My Project</a:t>
            </a:r>
            <a:endParaRPr lang="zh-CN" altLang="en-US" sz="2000" dirty="0">
              <a:solidFill>
                <a:srgbClr val="006600"/>
              </a:solidFill>
              <a:latin typeface="Comic Sans MS" pitchFamily="66" charset="0"/>
            </a:endParaRPr>
          </a:p>
        </p:txBody>
      </p:sp>
      <p:sp>
        <p:nvSpPr>
          <p:cNvPr id="9" name="矩形 8"/>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What do you need to pay attention to if you want to have successful interactions with people in the UK?</a:t>
            </a:r>
            <a:endParaRPr lang="zh-CN" altLang="en-US" sz="2000" dirty="0">
              <a:solidFill>
                <a:srgbClr val="996600"/>
              </a:solidFill>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7" name="矩形 6"/>
          <p:cNvSpPr/>
          <p:nvPr/>
        </p:nvSpPr>
        <p:spPr>
          <a:xfrm>
            <a:off x="0" y="585425"/>
            <a:ext cx="660148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What Interesting Places to Visit in the UK?</a:t>
            </a:r>
            <a:endParaRPr lang="zh-CN" altLang="en-US" sz="2000" dirty="0">
              <a:solidFill>
                <a:srgbClr val="006600"/>
              </a:solidFill>
              <a:latin typeface="Comic Sans MS" pitchFamily="66" charset="0"/>
            </a:endParaRPr>
          </a:p>
        </p:txBody>
      </p:sp>
      <p:sp>
        <p:nvSpPr>
          <p:cNvPr id="8" name="TextBox 7"/>
          <p:cNvSpPr txBox="1"/>
          <p:nvPr/>
        </p:nvSpPr>
        <p:spPr>
          <a:xfrm>
            <a:off x="339175" y="1061349"/>
            <a:ext cx="11520000" cy="5215338"/>
          </a:xfrm>
          <a:prstGeom prst="rect">
            <a:avLst/>
          </a:prstGeom>
          <a:noFill/>
        </p:spPr>
        <p:txBody>
          <a:bodyPr wrap="square" rtlCol="0">
            <a:spAutoFit/>
          </a:bodyPr>
          <a:lstStyle/>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The City of London</a:t>
            </a:r>
            <a:r>
              <a:rPr lang="en-US" altLang="zh-CN" sz="2000" dirty="0" smtClean="0">
                <a:latin typeface="Times New Roman" pitchFamily="18" charset="0"/>
                <a:cs typeface="Times New Roman" pitchFamily="18" charset="0"/>
              </a:rPr>
              <a:t> is at the heart of the</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world’ s financial markets. It is a unique concentration of international expertise and capital, with a supportive legal and regulatory system, an advanced communications and information technology infrastructure and an unrivalled concentration of professional services. It is set in the midst of a vibrant and culturally diverse capital — one of the most exciting cities on Earth.</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Tower of London</a:t>
            </a:r>
            <a:r>
              <a:rPr lang="en-US" altLang="zh-CN" sz="2000" dirty="0" smtClean="0">
                <a:latin typeface="Times New Roman" pitchFamily="18" charset="0"/>
                <a:cs typeface="Times New Roman" pitchFamily="18" charset="0"/>
              </a:rPr>
              <a:t> was built by William the Conqueror</a:t>
            </a:r>
            <a:r>
              <a:rPr lang="en-US" altLang="zh-CN" sz="2000" baseline="30000" dirty="0" smtClean="0">
                <a:latin typeface="Times New Roman" pitchFamily="18" charset="0"/>
                <a:cs typeface="Times New Roman" pitchFamily="18" charset="0"/>
              </a:rPr>
              <a:t>[1]</a:t>
            </a:r>
            <a:r>
              <a:rPr lang="en-US" altLang="zh-CN" sz="2000" dirty="0" smtClean="0">
                <a:latin typeface="Times New Roman" pitchFamily="18" charset="0"/>
                <a:cs typeface="Times New Roman" pitchFamily="18" charset="0"/>
              </a:rPr>
              <a:t> in the 11th century and became a symbol of Norman dominance over the city following the invasion of 1066. Also known as the White Tower (it was built of pale Caen limestone), the Tower was a royal residence until the reign of King James I (1566—1625). The Tower of London is probably most famous as a prison and place of execution.</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The House of Parliament</a:t>
            </a:r>
            <a:r>
              <a:rPr lang="en-US" altLang="zh-CN" sz="2000" dirty="0" smtClean="0">
                <a:latin typeface="Times New Roman" pitchFamily="18" charset="0"/>
                <a:cs typeface="Times New Roman" pitchFamily="18" charset="0"/>
              </a:rPr>
              <a:t> is situated on the north bank of the River Thames. The British Parliament consists of two Houses—the Commons</a:t>
            </a:r>
            <a:r>
              <a:rPr lang="en-US" altLang="zh-CN" sz="2000" baseline="30000" dirty="0" smtClean="0">
                <a:latin typeface="Times New Roman" pitchFamily="18" charset="0"/>
                <a:cs typeface="Times New Roman" pitchFamily="18" charset="0"/>
              </a:rPr>
              <a:t>[2]</a:t>
            </a:r>
            <a:r>
              <a:rPr lang="en-US" altLang="zh-CN" sz="2000" dirty="0" smtClean="0">
                <a:latin typeface="Times New Roman" pitchFamily="18" charset="0"/>
                <a:cs typeface="Times New Roman" pitchFamily="18" charset="0"/>
              </a:rPr>
              <a:t> for elected members and the Lords for Peers of the Realm. The original building dated from the 11th century and was used as a royal residence until 1834 when it was destroyed by fire and rebuilt by Charles Barry in the Gothic style seen today.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1443024" cy="400110"/>
          </a:xfrm>
          <a:prstGeom prst="rect">
            <a:avLst/>
          </a:prstGeom>
        </p:spPr>
        <p:txBody>
          <a:bodyPr wrap="none">
            <a:spAutoFit/>
          </a:bodyPr>
          <a:lstStyle/>
          <a:p>
            <a:r>
              <a:rPr lang="en-US" altLang="zh-CN" sz="2000" dirty="0" smtClean="0">
                <a:solidFill>
                  <a:srgbClr val="006600"/>
                </a:solidFill>
                <a:latin typeface="Comic Sans MS" pitchFamily="66" charset="0"/>
              </a:rPr>
              <a:t>Leading In</a:t>
            </a:r>
            <a:endParaRPr lang="zh-CN" altLang="en-US" sz="2000" dirty="0">
              <a:solidFill>
                <a:srgbClr val="006600"/>
              </a:solidFill>
              <a:latin typeface="Comic Sans MS" pitchFamily="66" charset="0"/>
            </a:endParaRPr>
          </a:p>
        </p:txBody>
      </p:sp>
      <p:sp>
        <p:nvSpPr>
          <p:cNvPr id="8" name="矩形 7"/>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2. 	Please fill in the following form.</a:t>
            </a:r>
            <a:endParaRPr lang="zh-CN" altLang="en-US" sz="2000" dirty="0" smtClean="0">
              <a:solidFill>
                <a:srgbClr val="996600"/>
              </a:solidFill>
              <a:latin typeface="Calibri" pitchFamily="34" charset="0"/>
            </a:endParaRPr>
          </a:p>
        </p:txBody>
      </p:sp>
      <p:graphicFrame>
        <p:nvGraphicFramePr>
          <p:cNvPr id="9" name="表格 8"/>
          <p:cNvGraphicFramePr>
            <a:graphicFrameLocks noGrp="1"/>
          </p:cNvGraphicFramePr>
          <p:nvPr/>
        </p:nvGraphicFramePr>
        <p:xfrm>
          <a:off x="1005175" y="1720044"/>
          <a:ext cx="10188000" cy="4140000"/>
        </p:xfrm>
        <a:graphic>
          <a:graphicData uri="http://schemas.openxmlformats.org/drawingml/2006/table">
            <a:tbl>
              <a:tblPr firstRow="1" bandRow="1">
                <a:tableStyleId>{5C22544A-7EE6-4342-B048-85BDC9FD1C3A}</a:tableStyleId>
              </a:tblPr>
              <a:tblGrid>
                <a:gridCol w="6048000"/>
                <a:gridCol w="4140000"/>
              </a:tblGrid>
              <a:tr h="828000">
                <a:tc>
                  <a:txBody>
                    <a:bodyPr/>
                    <a:lstStyle/>
                    <a:p>
                      <a:pPr algn="ctr"/>
                      <a:r>
                        <a:rPr lang="en-US" altLang="zh-CN" sz="2000" b="0" dirty="0" smtClean="0">
                          <a:solidFill>
                            <a:schemeClr val="tx1"/>
                          </a:solidFill>
                          <a:latin typeface="+mj-lt"/>
                        </a:rPr>
                        <a:t>Names of the Four Parts in the United Kingdom</a:t>
                      </a:r>
                      <a:endParaRPr lang="zh-CN" altLang="en-US" sz="2000" b="0" dirty="0">
                        <a:solidFill>
                          <a:schemeClr val="tx1"/>
                        </a:solidFill>
                        <a:latin typeface="+mj-lt"/>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ctr"/>
                      <a:r>
                        <a:rPr lang="en-US" altLang="zh-CN" sz="2000" b="0" dirty="0" smtClean="0">
                          <a:solidFill>
                            <a:schemeClr val="tx1"/>
                          </a:solidFill>
                          <a:latin typeface="+mj-lt"/>
                        </a:rPr>
                        <a:t>Capital City</a:t>
                      </a:r>
                      <a:endParaRPr lang="zh-CN" altLang="en-US" sz="2000" b="0" dirty="0">
                        <a:solidFill>
                          <a:schemeClr val="tx1"/>
                        </a:solidFill>
                        <a:latin typeface="+mj-lt"/>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r>
              <a:tr h="828000">
                <a:tc>
                  <a:txBody>
                    <a:bodyPr/>
                    <a:lstStyle/>
                    <a:p>
                      <a:pPr algn="ctr"/>
                      <a:endParaRPr lang="zh-CN" altLang="en-US" sz="2000" dirty="0">
                        <a:solidFill>
                          <a:schemeClr val="tx1"/>
                        </a:solidFill>
                        <a:latin typeface="+mj-lt"/>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ctr"/>
                      <a:endParaRPr lang="zh-CN" altLang="en-US" sz="2000">
                        <a:solidFill>
                          <a:schemeClr val="tx1"/>
                        </a:solidFill>
                        <a:latin typeface="+mj-lt"/>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r>
              <a:tr h="828000">
                <a:tc>
                  <a:txBody>
                    <a:bodyPr/>
                    <a:lstStyle/>
                    <a:p>
                      <a:pPr algn="ctr"/>
                      <a:endParaRPr lang="zh-CN" altLang="en-US" sz="2000" dirty="0">
                        <a:solidFill>
                          <a:schemeClr val="tx1"/>
                        </a:solidFill>
                        <a:latin typeface="+mj-lt"/>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ctr"/>
                      <a:endParaRPr lang="zh-CN" altLang="en-US" sz="2000">
                        <a:solidFill>
                          <a:schemeClr val="tx1"/>
                        </a:solidFill>
                        <a:latin typeface="+mj-lt"/>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r>
              <a:tr h="828000">
                <a:tc>
                  <a:txBody>
                    <a:bodyPr/>
                    <a:lstStyle/>
                    <a:p>
                      <a:pPr algn="ctr"/>
                      <a:endParaRPr lang="zh-CN" altLang="en-US" sz="2000" dirty="0">
                        <a:solidFill>
                          <a:schemeClr val="tx1"/>
                        </a:solidFill>
                        <a:latin typeface="+mj-lt"/>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ctr"/>
                      <a:endParaRPr lang="zh-CN" altLang="en-US" sz="2000">
                        <a:solidFill>
                          <a:schemeClr val="tx1"/>
                        </a:solidFill>
                        <a:latin typeface="+mj-lt"/>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r>
              <a:tr h="828000">
                <a:tc>
                  <a:txBody>
                    <a:bodyPr/>
                    <a:lstStyle/>
                    <a:p>
                      <a:pPr algn="ctr"/>
                      <a:endParaRPr lang="zh-CN" altLang="en-US" sz="2000" dirty="0">
                        <a:solidFill>
                          <a:schemeClr val="tx1"/>
                        </a:solidFill>
                        <a:latin typeface="+mj-lt"/>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ctr"/>
                      <a:endParaRPr lang="zh-CN" altLang="en-US" sz="2000" dirty="0">
                        <a:solidFill>
                          <a:schemeClr val="tx1"/>
                        </a:solidFill>
                        <a:latin typeface="+mj-lt"/>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7" name="矩形 6"/>
          <p:cNvSpPr/>
          <p:nvPr/>
        </p:nvSpPr>
        <p:spPr>
          <a:xfrm>
            <a:off x="0" y="585425"/>
            <a:ext cx="660148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What Interesting Places to Visit in the UK?</a:t>
            </a:r>
            <a:endParaRPr lang="zh-CN" altLang="en-US" sz="2000" dirty="0">
              <a:solidFill>
                <a:srgbClr val="006600"/>
              </a:solidFill>
              <a:latin typeface="Comic Sans MS" pitchFamily="66" charset="0"/>
            </a:endParaRPr>
          </a:p>
        </p:txBody>
      </p:sp>
      <p:sp>
        <p:nvSpPr>
          <p:cNvPr id="8" name="TextBox 7"/>
          <p:cNvSpPr txBox="1"/>
          <p:nvPr/>
        </p:nvSpPr>
        <p:spPr>
          <a:xfrm>
            <a:off x="339175" y="1069738"/>
            <a:ext cx="11520000" cy="5215338"/>
          </a:xfrm>
          <a:prstGeom prst="rect">
            <a:avLst/>
          </a:prstGeom>
          <a:noFill/>
        </p:spPr>
        <p:txBody>
          <a:bodyPr wrap="square" rtlCol="0">
            <a:spAutoFit/>
          </a:bodyPr>
          <a:lstStyle/>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The Clock Tower</a:t>
            </a:r>
            <a:r>
              <a:rPr lang="en-US" altLang="zh-CN" sz="2000" dirty="0" smtClean="0">
                <a:latin typeface="Times New Roman" pitchFamily="18" charset="0"/>
                <a:cs typeface="Times New Roman" pitchFamily="18" charset="0"/>
              </a:rPr>
              <a:t> is often referred to as Big Ben</a:t>
            </a:r>
            <a:r>
              <a:rPr lang="en-US" altLang="zh-CN" sz="2000" baseline="30000" dirty="0" smtClean="0">
                <a:latin typeface="Times New Roman" pitchFamily="18" charset="0"/>
                <a:cs typeface="Times New Roman" pitchFamily="18" charset="0"/>
              </a:rPr>
              <a:t>[3] </a:t>
            </a:r>
            <a:r>
              <a:rPr lang="en-US" altLang="zh-CN" sz="2000" dirty="0" smtClean="0">
                <a:latin typeface="Times New Roman" pitchFamily="18" charset="0"/>
                <a:cs typeface="Times New Roman" pitchFamily="18" charset="0"/>
              </a:rPr>
              <a:t>.Its true name is St. Stephens Tower and the name Big Ben actually refers to the tower bell.</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There is access to the public galleries for both UK and overseas visitors when Parliament is in session. Admission is by queuing and due to the restricted numbers entry is not guaranteed. During the summer recess, when Parliament is not in session, it is possible for UK residents and overseas visitors to take a tour of the Palace. Edinburgh is the capital city of Scotland, located on the east coast and is the country’ s second largest city, after Glasgow, with a population of just under half a million.</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Edinburgh</a:t>
            </a:r>
            <a:r>
              <a:rPr lang="en-US" altLang="zh-CN" sz="2000" dirty="0" smtClean="0">
                <a:latin typeface="Times New Roman" pitchFamily="18" charset="0"/>
                <a:cs typeface="Times New Roman" pitchFamily="18" charset="0"/>
              </a:rPr>
              <a:t> receives 13 million visitors making it one of the most popular tourist destinations in the world and in 1995 it was awarded the status of UNESCO World Heritage Site. Every August the city hosts the Edinburgh Festival which is the biggest arts festival in the world and reportedly doubles the population of the city. The New Year is another busy time for the city as visitors flock to the </a:t>
            </a:r>
            <a:r>
              <a:rPr lang="en-US" altLang="zh-CN" sz="2000" dirty="0" err="1" smtClean="0">
                <a:latin typeface="Times New Roman" pitchFamily="18" charset="0"/>
                <a:cs typeface="Times New Roman" pitchFamily="18" charset="0"/>
              </a:rPr>
              <a:t>Hogmanay</a:t>
            </a:r>
            <a:r>
              <a:rPr lang="en-US" altLang="zh-CN" sz="2000" dirty="0" smtClean="0">
                <a:latin typeface="Times New Roman" pitchFamily="18" charset="0"/>
                <a:cs typeface="Times New Roman" pitchFamily="18" charset="0"/>
              </a:rPr>
              <a:t> Festival</a:t>
            </a:r>
            <a:r>
              <a:rPr lang="en-US" altLang="zh-CN" sz="2000" baseline="30000" dirty="0" smtClean="0">
                <a:latin typeface="Times New Roman" pitchFamily="18" charset="0"/>
                <a:cs typeface="Times New Roman" pitchFamily="18" charset="0"/>
              </a:rPr>
              <a:t>[4]</a:t>
            </a:r>
            <a:r>
              <a:rPr lang="en-US" altLang="zh-CN" sz="2000" dirty="0" smtClean="0">
                <a:latin typeface="Times New Roman" pitchFamily="18" charset="0"/>
                <a:cs typeface="Times New Roman" pitchFamily="18" charset="0"/>
              </a:rPr>
              <a:t> and this means that the spring and autumn can be good times of the year to plan a visit.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7" name="矩形 6"/>
          <p:cNvSpPr/>
          <p:nvPr/>
        </p:nvSpPr>
        <p:spPr>
          <a:xfrm>
            <a:off x="0" y="585425"/>
            <a:ext cx="660148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What Interesting Places to Visit in the UK?</a:t>
            </a:r>
            <a:endParaRPr lang="zh-CN" altLang="en-US" sz="2000" dirty="0">
              <a:solidFill>
                <a:srgbClr val="006600"/>
              </a:solidFill>
              <a:latin typeface="Comic Sans MS" pitchFamily="66" charset="0"/>
            </a:endParaRPr>
          </a:p>
        </p:txBody>
      </p:sp>
      <p:sp>
        <p:nvSpPr>
          <p:cNvPr id="8" name="TextBox 7"/>
          <p:cNvSpPr txBox="1"/>
          <p:nvPr/>
        </p:nvSpPr>
        <p:spPr>
          <a:xfrm>
            <a:off x="339175" y="1069738"/>
            <a:ext cx="11520000" cy="4247317"/>
          </a:xfrm>
          <a:prstGeom prst="rect">
            <a:avLst/>
          </a:prstGeom>
          <a:noFill/>
        </p:spPr>
        <p:txBody>
          <a:bodyPr wrap="square" rtlCol="0">
            <a:spAutoFit/>
          </a:bodyPr>
          <a:lstStyle/>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Oxford</a:t>
            </a:r>
            <a:r>
              <a:rPr lang="en-US" altLang="zh-CN" sz="2000" dirty="0" smtClean="0">
                <a:latin typeface="Times New Roman" pitchFamily="18" charset="0"/>
                <a:cs typeface="Times New Roman" pitchFamily="18" charset="0"/>
              </a:rPr>
              <a:t> is home to the oldest University in the English speaking world. It is known as “city of dreaming spires” . The roll call of former students includes a glittering array of Kings, British prime ministers, foreign presidents and even saints. There are many interesting tourist attractions for visitors such as the colleges (including Christ Church Cathedral), Radcliffe Camera, </a:t>
            </a:r>
            <a:r>
              <a:rPr lang="en-US" altLang="zh-CN" sz="2000" dirty="0" err="1" smtClean="0">
                <a:latin typeface="Times New Roman" pitchFamily="18" charset="0"/>
                <a:cs typeface="Times New Roman" pitchFamily="18" charset="0"/>
              </a:rPr>
              <a:t>Ashmolean</a:t>
            </a:r>
            <a:r>
              <a:rPr lang="en-US" altLang="zh-CN" sz="2000" dirty="0" smtClean="0">
                <a:latin typeface="Times New Roman" pitchFamily="18" charset="0"/>
                <a:cs typeface="Times New Roman" pitchFamily="18" charset="0"/>
              </a:rPr>
              <a:t> Museum, and the Bodleian Library.</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The City of Cambridge</a:t>
            </a:r>
            <a:r>
              <a:rPr lang="en-US" altLang="zh-CN" sz="2000" dirty="0" smtClean="0">
                <a:latin typeface="Times New Roman" pitchFamily="18" charset="0"/>
                <a:cs typeface="Times New Roman" pitchFamily="18" charset="0"/>
              </a:rPr>
              <a:t>, so named for its position on the River Cam, is famous for its historic University which is one of the oldest in Britain. There are a number of </a:t>
            </a:r>
            <a:r>
              <a:rPr lang="en-US" altLang="zh-CN" sz="2000" dirty="0" err="1" smtClean="0">
                <a:latin typeface="Times New Roman" pitchFamily="18" charset="0"/>
                <a:cs typeface="Times New Roman" pitchFamily="18" charset="0"/>
              </a:rPr>
              <a:t>touris</a:t>
            </a:r>
            <a:r>
              <a:rPr lang="en-US" altLang="zh-CN" sz="2000" dirty="0" smtClean="0">
                <a:latin typeface="Times New Roman" pitchFamily="18" charset="0"/>
                <a:cs typeface="Times New Roman" pitchFamily="18" charset="0"/>
              </a:rPr>
              <a:t> attractions that draw visitors to the city such as the college buildings, Kings College Chapel, Sedgwick Museum, Botanic Gardens, Fitzwilliam Museum and a range of art galleries including Kettle’ s Yard. A popular way to see the “Backs” of the colleges that line the Cam is to hire a flat-bottomed punt and pass an idle hour messing about on the river.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7" name="矩形 6"/>
          <p:cNvSpPr/>
          <p:nvPr/>
        </p:nvSpPr>
        <p:spPr>
          <a:xfrm>
            <a:off x="0" y="585425"/>
            <a:ext cx="2276585" cy="400110"/>
          </a:xfrm>
          <a:prstGeom prst="rect">
            <a:avLst/>
          </a:prstGeom>
        </p:spPr>
        <p:txBody>
          <a:bodyPr wrap="none">
            <a:spAutoFit/>
          </a:bodyPr>
          <a:lstStyle/>
          <a:p>
            <a:r>
              <a:rPr lang="en-US" altLang="zh-CN" sz="2000" dirty="0" smtClean="0">
                <a:solidFill>
                  <a:srgbClr val="006600"/>
                </a:solidFill>
                <a:latin typeface="Comic Sans MS" pitchFamily="66" charset="0"/>
              </a:rPr>
              <a:t>Vocabulary Power</a:t>
            </a:r>
            <a:endParaRPr lang="zh-CN" altLang="en-US" sz="2000" dirty="0">
              <a:solidFill>
                <a:srgbClr val="006600"/>
              </a:solidFill>
              <a:latin typeface="Comic Sans MS" pitchFamily="66" charset="0"/>
            </a:endParaRPr>
          </a:p>
        </p:txBody>
      </p:sp>
      <p:sp>
        <p:nvSpPr>
          <p:cNvPr id="9" name="TextBox 8"/>
          <p:cNvSpPr txBox="1"/>
          <p:nvPr/>
        </p:nvSpPr>
        <p:spPr>
          <a:xfrm>
            <a:off x="1140125" y="1190160"/>
            <a:ext cx="9918100" cy="5016758"/>
          </a:xfrm>
          <a:prstGeom prst="rect">
            <a:avLst/>
          </a:prstGeom>
          <a:noFill/>
        </p:spPr>
        <p:txBody>
          <a:bodyPr wrap="none" rtlCol="0">
            <a:spAutoFit/>
          </a:bodyPr>
          <a:lstStyle/>
          <a:p>
            <a:pPr algn="just">
              <a:lnSpc>
                <a:spcPct val="160000"/>
              </a:lnSpc>
            </a:pPr>
            <a:r>
              <a:rPr lang="en-US" altLang="zh-CN" sz="2000" dirty="0" smtClean="0">
                <a:latin typeface="Times New Roman" pitchFamily="18" charset="0"/>
                <a:cs typeface="Times New Roman" pitchFamily="18" charset="0"/>
              </a:rPr>
              <a:t>expertise 			n. 		</a:t>
            </a:r>
            <a:r>
              <a:rPr lang="zh-CN" altLang="en-US" sz="2000" dirty="0" smtClean="0">
                <a:latin typeface="Times New Roman" pitchFamily="18" charset="0"/>
                <a:cs typeface="Times New Roman" pitchFamily="18" charset="0"/>
              </a:rPr>
              <a:t>专门技能</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知识</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专家评价； 鉴定</a:t>
            </a:r>
          </a:p>
          <a:p>
            <a:pPr algn="just">
              <a:lnSpc>
                <a:spcPct val="160000"/>
              </a:lnSpc>
            </a:pPr>
            <a:r>
              <a:rPr lang="en-US" altLang="zh-CN" sz="2000" dirty="0" smtClean="0">
                <a:latin typeface="Times New Roman" pitchFamily="18" charset="0"/>
                <a:cs typeface="Times New Roman" pitchFamily="18" charset="0"/>
              </a:rPr>
              <a:t>regulatory 		a. 		</a:t>
            </a:r>
            <a:r>
              <a:rPr lang="zh-CN" altLang="en-US" sz="2000" dirty="0" smtClean="0">
                <a:latin typeface="Times New Roman" pitchFamily="18" charset="0"/>
                <a:cs typeface="Times New Roman" pitchFamily="18" charset="0"/>
              </a:rPr>
              <a:t>规章的； 制订规章的； 受规章限制的</a:t>
            </a:r>
          </a:p>
          <a:p>
            <a:pPr algn="just">
              <a:lnSpc>
                <a:spcPct val="160000"/>
              </a:lnSpc>
            </a:pPr>
            <a:r>
              <a:rPr lang="en-US" altLang="zh-CN" sz="2000" dirty="0" smtClean="0">
                <a:latin typeface="Times New Roman" pitchFamily="18" charset="0"/>
                <a:cs typeface="Times New Roman" pitchFamily="18" charset="0"/>
              </a:rPr>
              <a:t>infrastructure 		n. 		</a:t>
            </a:r>
            <a:r>
              <a:rPr lang="zh-CN" altLang="en-US" sz="2000" dirty="0" smtClean="0">
                <a:latin typeface="Times New Roman" pitchFamily="18" charset="0"/>
                <a:cs typeface="Times New Roman" pitchFamily="18" charset="0"/>
              </a:rPr>
              <a:t>基础； 基础设施</a:t>
            </a:r>
          </a:p>
          <a:p>
            <a:pPr algn="just">
              <a:lnSpc>
                <a:spcPct val="160000"/>
              </a:lnSpc>
            </a:pPr>
            <a:r>
              <a:rPr lang="en-US" altLang="zh-CN" sz="2000" dirty="0" smtClean="0">
                <a:latin typeface="Times New Roman" pitchFamily="18" charset="0"/>
                <a:cs typeface="Times New Roman" pitchFamily="18" charset="0"/>
              </a:rPr>
              <a:t>unrivalled 		a. 		</a:t>
            </a:r>
            <a:r>
              <a:rPr lang="zh-CN" altLang="en-US" sz="2000" dirty="0" smtClean="0">
                <a:latin typeface="Times New Roman" pitchFamily="18" charset="0"/>
                <a:cs typeface="Times New Roman" pitchFamily="18" charset="0"/>
              </a:rPr>
              <a:t>无与伦比的； 卓越的</a:t>
            </a:r>
          </a:p>
          <a:p>
            <a:pPr algn="just">
              <a:lnSpc>
                <a:spcPct val="160000"/>
              </a:lnSpc>
            </a:pPr>
            <a:r>
              <a:rPr lang="en-US" altLang="zh-CN" sz="2000" dirty="0" smtClean="0">
                <a:latin typeface="Times New Roman" pitchFamily="18" charset="0"/>
                <a:cs typeface="Times New Roman" pitchFamily="18" charset="0"/>
              </a:rPr>
              <a:t>execution 			n. 		</a:t>
            </a:r>
            <a:r>
              <a:rPr lang="zh-CN" altLang="en-US" sz="2000" dirty="0" smtClean="0">
                <a:latin typeface="Times New Roman" pitchFamily="18" charset="0"/>
                <a:cs typeface="Times New Roman" pitchFamily="18" charset="0"/>
              </a:rPr>
              <a:t>实行， 实施； 处决， 判处</a:t>
            </a:r>
          </a:p>
          <a:p>
            <a:pPr algn="just">
              <a:lnSpc>
                <a:spcPct val="160000"/>
              </a:lnSpc>
            </a:pPr>
            <a:r>
              <a:rPr lang="en-US" altLang="zh-CN" sz="2000" dirty="0" smtClean="0">
                <a:latin typeface="Times New Roman" pitchFamily="18" charset="0"/>
                <a:cs typeface="Times New Roman" pitchFamily="18" charset="0"/>
              </a:rPr>
              <a:t>royal 			a. 		(</a:t>
            </a:r>
            <a:r>
              <a:rPr lang="zh-CN" altLang="en-US" sz="2000" dirty="0" smtClean="0">
                <a:latin typeface="Times New Roman" pitchFamily="18" charset="0"/>
                <a:cs typeface="Times New Roman" pitchFamily="18" charset="0"/>
              </a:rPr>
              <a:t>女</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王的； 王室的； 皇家的</a:t>
            </a:r>
          </a:p>
          <a:p>
            <a:pPr algn="just">
              <a:lnSpc>
                <a:spcPct val="160000"/>
              </a:lnSpc>
            </a:pPr>
            <a:r>
              <a:rPr lang="en-US" altLang="zh-CN" sz="2000" dirty="0" smtClean="0">
                <a:latin typeface="Times New Roman" pitchFamily="18" charset="0"/>
                <a:cs typeface="Times New Roman" pitchFamily="18" charset="0"/>
              </a:rPr>
              <a:t>gallery 			n. 		</a:t>
            </a:r>
            <a:r>
              <a:rPr lang="zh-CN" altLang="en-US" sz="2000" dirty="0" smtClean="0">
                <a:latin typeface="Times New Roman" pitchFamily="18" charset="0"/>
                <a:cs typeface="Times New Roman" pitchFamily="18" charset="0"/>
              </a:rPr>
              <a:t>长廊， 游廊， 画廊</a:t>
            </a:r>
          </a:p>
          <a:p>
            <a:pPr algn="just">
              <a:lnSpc>
                <a:spcPct val="160000"/>
              </a:lnSpc>
            </a:pPr>
            <a:r>
              <a:rPr lang="en-US" altLang="zh-CN" sz="2000" dirty="0" smtClean="0">
                <a:latin typeface="Times New Roman" pitchFamily="18" charset="0"/>
                <a:cs typeface="Times New Roman" pitchFamily="18" charset="0"/>
              </a:rPr>
              <a:t>session 			n. 		</a:t>
            </a:r>
            <a:r>
              <a:rPr lang="zh-CN" altLang="en-US" sz="2000" dirty="0" smtClean="0">
                <a:latin typeface="Times New Roman" pitchFamily="18" charset="0"/>
                <a:cs typeface="Times New Roman" pitchFamily="18" charset="0"/>
              </a:rPr>
              <a:t>会议； 一段时间</a:t>
            </a:r>
          </a:p>
          <a:p>
            <a:pPr algn="just">
              <a:lnSpc>
                <a:spcPct val="160000"/>
              </a:lnSpc>
            </a:pPr>
            <a:r>
              <a:rPr lang="en-US" altLang="zh-CN" sz="2000" dirty="0" smtClean="0">
                <a:latin typeface="Times New Roman" pitchFamily="18" charset="0"/>
                <a:cs typeface="Times New Roman" pitchFamily="18" charset="0"/>
              </a:rPr>
              <a:t>saint 			n. 		</a:t>
            </a:r>
            <a:r>
              <a:rPr lang="zh-CN" altLang="en-US" sz="2000" dirty="0" smtClean="0">
                <a:latin typeface="Times New Roman" pitchFamily="18" charset="0"/>
                <a:cs typeface="Times New Roman" pitchFamily="18" charset="0"/>
              </a:rPr>
              <a:t>圣徒； 基督教徒</a:t>
            </a:r>
          </a:p>
          <a:p>
            <a:pPr algn="just">
              <a:lnSpc>
                <a:spcPct val="160000"/>
              </a:lnSpc>
            </a:pPr>
            <a:r>
              <a:rPr lang="en-US" altLang="zh-CN" sz="2000" dirty="0" smtClean="0">
                <a:latin typeface="Times New Roman" pitchFamily="18" charset="0"/>
                <a:cs typeface="Times New Roman" pitchFamily="18" charset="0"/>
              </a:rPr>
              <a:t>spire 			n. 		</a:t>
            </a:r>
            <a:r>
              <a:rPr lang="zh-CN" altLang="en-US" sz="2000" dirty="0" smtClean="0">
                <a:latin typeface="Times New Roman" pitchFamily="18" charset="0"/>
                <a:cs typeface="Times New Roman" pitchFamily="18" charset="0"/>
              </a:rPr>
              <a:t>塔尖； 尖顶； 锥形体</a:t>
            </a:r>
            <a:endParaRPr lang="en-US" altLang="zh-CN" sz="2000" dirty="0" smtClean="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7" name="矩形 6"/>
          <p:cNvSpPr/>
          <p:nvPr/>
        </p:nvSpPr>
        <p:spPr>
          <a:xfrm>
            <a:off x="0" y="585425"/>
            <a:ext cx="910827" cy="400110"/>
          </a:xfrm>
          <a:prstGeom prst="rect">
            <a:avLst/>
          </a:prstGeom>
        </p:spPr>
        <p:txBody>
          <a:bodyPr wrap="none">
            <a:spAutoFit/>
          </a:bodyPr>
          <a:lstStyle/>
          <a:p>
            <a:r>
              <a:rPr lang="en-US" altLang="zh-CN" sz="2000" dirty="0" smtClean="0">
                <a:solidFill>
                  <a:srgbClr val="006600"/>
                </a:solidFill>
                <a:latin typeface="Comic Sans MS" pitchFamily="66" charset="0"/>
              </a:rPr>
              <a:t>Notes</a:t>
            </a:r>
            <a:endParaRPr lang="zh-CN" altLang="en-US" sz="2000" dirty="0">
              <a:solidFill>
                <a:srgbClr val="006600"/>
              </a:solidFill>
              <a:latin typeface="Comic Sans MS" pitchFamily="66" charset="0"/>
            </a:endParaRPr>
          </a:p>
        </p:txBody>
      </p:sp>
      <p:sp>
        <p:nvSpPr>
          <p:cNvPr id="8" name="TextBox 7"/>
          <p:cNvSpPr txBox="1"/>
          <p:nvPr/>
        </p:nvSpPr>
        <p:spPr>
          <a:xfrm>
            <a:off x="339175" y="1148540"/>
            <a:ext cx="11520000" cy="4535152"/>
          </a:xfrm>
          <a:prstGeom prst="rect">
            <a:avLst/>
          </a:prstGeom>
          <a:noFill/>
        </p:spPr>
        <p:txBody>
          <a:bodyPr wrap="square" rtlCol="0">
            <a:spAutoFit/>
          </a:bodyPr>
          <a:lstStyle/>
          <a:p>
            <a:pPr marL="457200" indent="-457200" algn="just">
              <a:lnSpc>
                <a:spcPct val="300000"/>
              </a:lnSpc>
            </a:pPr>
            <a:r>
              <a:rPr lang="en-US" altLang="zh-CN" sz="2000" dirty="0" smtClean="0">
                <a:latin typeface="Times New Roman" pitchFamily="18" charset="0"/>
                <a:cs typeface="Times New Roman" pitchFamily="18" charset="0"/>
              </a:rPr>
              <a:t>[1] 	William the Conqueror</a:t>
            </a:r>
            <a:r>
              <a:rPr lang="zh-CN" altLang="en-US" sz="2000" dirty="0" smtClean="0">
                <a:latin typeface="Times New Roman" pitchFamily="18" charset="0"/>
                <a:cs typeface="Times New Roman" pitchFamily="18" charset="0"/>
              </a:rPr>
              <a:t>征服者威廉一世 （</a:t>
            </a:r>
            <a:r>
              <a:rPr lang="en-US" altLang="zh-CN" sz="2000" dirty="0" smtClean="0">
                <a:latin typeface="Times New Roman" pitchFamily="18" charset="0"/>
                <a:cs typeface="Times New Roman" pitchFamily="18" charset="0"/>
              </a:rPr>
              <a:t>1066</a:t>
            </a:r>
            <a:r>
              <a:rPr lang="zh-CN" altLang="en-US" sz="2000" dirty="0" smtClean="0">
                <a:latin typeface="Times New Roman" pitchFamily="18" charset="0"/>
                <a:cs typeface="Times New Roman" pitchFamily="18" charset="0"/>
              </a:rPr>
              <a:t>年征服英国的诺曼底公爵）</a:t>
            </a:r>
          </a:p>
          <a:p>
            <a:pPr marL="457200" indent="-457200" algn="just">
              <a:lnSpc>
                <a:spcPct val="300000"/>
              </a:lnSpc>
            </a:pPr>
            <a:r>
              <a:rPr lang="en-US" altLang="zh-CN" sz="2000" dirty="0" smtClean="0">
                <a:latin typeface="Times New Roman" pitchFamily="18" charset="0"/>
                <a:cs typeface="Times New Roman" pitchFamily="18" charset="0"/>
              </a:rPr>
              <a:t>[2] 	the Commons: </a:t>
            </a:r>
            <a:r>
              <a:rPr lang="zh-CN" altLang="en-US" sz="2000" dirty="0" smtClean="0">
                <a:latin typeface="Times New Roman" pitchFamily="18" charset="0"/>
                <a:cs typeface="Times New Roman" pitchFamily="18" charset="0"/>
              </a:rPr>
              <a:t>下议院。英国议会是由下议院和上议院组成的。</a:t>
            </a:r>
          </a:p>
          <a:p>
            <a:pPr marL="457200" indent="-457200" algn="just">
              <a:lnSpc>
                <a:spcPct val="300000"/>
              </a:lnSpc>
            </a:pPr>
            <a:r>
              <a:rPr lang="en-US" altLang="zh-CN" sz="2000" dirty="0" smtClean="0">
                <a:latin typeface="Times New Roman" pitchFamily="18" charset="0"/>
                <a:cs typeface="Times New Roman" pitchFamily="18" charset="0"/>
              </a:rPr>
              <a:t>[3] 	Big Ben </a:t>
            </a:r>
            <a:r>
              <a:rPr lang="zh-CN" altLang="en-US" sz="2000" dirty="0" smtClean="0">
                <a:latin typeface="Times New Roman" pitchFamily="18" charset="0"/>
                <a:cs typeface="Times New Roman" pitchFamily="18" charset="0"/>
              </a:rPr>
              <a:t>端踞泰晤士河畔， 金黄壮丽的国会大厦与精准报时的大本钟是白厅区最明显的地标， 终日人潮不断， 最佳欣赏角度是日落后天色将暗未暗时， 从河的对岸眺望过来， 映着光影的国会大厦最显肃穆与华丽。</a:t>
            </a:r>
            <a:endParaRPr lang="en-US" altLang="zh-CN" sz="2000" dirty="0" smtClean="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7" name="矩形 6"/>
          <p:cNvSpPr/>
          <p:nvPr/>
        </p:nvSpPr>
        <p:spPr>
          <a:xfrm>
            <a:off x="0" y="585425"/>
            <a:ext cx="910827" cy="400110"/>
          </a:xfrm>
          <a:prstGeom prst="rect">
            <a:avLst/>
          </a:prstGeom>
        </p:spPr>
        <p:txBody>
          <a:bodyPr wrap="none">
            <a:spAutoFit/>
          </a:bodyPr>
          <a:lstStyle/>
          <a:p>
            <a:r>
              <a:rPr lang="en-US" altLang="zh-CN" sz="2000" dirty="0" smtClean="0">
                <a:solidFill>
                  <a:srgbClr val="006600"/>
                </a:solidFill>
                <a:latin typeface="Comic Sans MS" pitchFamily="66" charset="0"/>
              </a:rPr>
              <a:t>Notes</a:t>
            </a:r>
            <a:endParaRPr lang="zh-CN" altLang="en-US" sz="2000" dirty="0">
              <a:solidFill>
                <a:srgbClr val="006600"/>
              </a:solidFill>
              <a:latin typeface="Comic Sans MS" pitchFamily="66" charset="0"/>
            </a:endParaRPr>
          </a:p>
        </p:txBody>
      </p:sp>
      <p:sp>
        <p:nvSpPr>
          <p:cNvPr id="8" name="TextBox 7"/>
          <p:cNvSpPr txBox="1"/>
          <p:nvPr/>
        </p:nvSpPr>
        <p:spPr>
          <a:xfrm>
            <a:off x="339175" y="1253534"/>
            <a:ext cx="11520000" cy="4650568"/>
          </a:xfrm>
          <a:prstGeom prst="rect">
            <a:avLst/>
          </a:prstGeom>
          <a:noFill/>
        </p:spPr>
        <p:txBody>
          <a:bodyPr wrap="square" rtlCol="0">
            <a:spAutoFit/>
          </a:bodyPr>
          <a:lstStyle/>
          <a:p>
            <a:pPr marL="457200" indent="-457200" algn="just">
              <a:lnSpc>
                <a:spcPct val="150000"/>
              </a:lnSpc>
            </a:pPr>
            <a:r>
              <a:rPr lang="en-US" altLang="zh-CN" sz="2000" dirty="0" smtClean="0">
                <a:latin typeface="Times New Roman" pitchFamily="18" charset="0"/>
                <a:cs typeface="Times New Roman" pitchFamily="18" charset="0"/>
              </a:rPr>
              <a:t>[4] 	</a:t>
            </a:r>
            <a:r>
              <a:rPr lang="zh-CN" altLang="en-US" sz="2000" dirty="0" smtClean="0">
                <a:latin typeface="Times New Roman" pitchFamily="18" charset="0"/>
                <a:cs typeface="Times New Roman" pitchFamily="18" charset="0"/>
              </a:rPr>
              <a:t>苏格兰的 “除夕夜” 传统</a:t>
            </a:r>
          </a:p>
          <a:p>
            <a:pPr marL="457200" indent="-457200" algn="just">
              <a:lnSpc>
                <a:spcPct val="150000"/>
              </a:lnSpc>
            </a:pP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苏格兰从除夕夜到过新年有不少传统风俗。午夜之前的习俗包括在</a:t>
            </a:r>
            <a:r>
              <a:rPr lang="en-US" altLang="zh-CN" sz="2000" dirty="0" smtClean="0">
                <a:latin typeface="Times New Roman" pitchFamily="18" charset="0"/>
                <a:cs typeface="Times New Roman" pitchFamily="18" charset="0"/>
              </a:rPr>
              <a:t>12</a:t>
            </a:r>
            <a:r>
              <a:rPr lang="zh-CN" altLang="en-US" sz="2000" dirty="0" smtClean="0">
                <a:latin typeface="Times New Roman" pitchFamily="18" charset="0"/>
                <a:cs typeface="Times New Roman" pitchFamily="18" charset="0"/>
              </a:rPr>
              <a:t>月</a:t>
            </a:r>
            <a:r>
              <a:rPr lang="en-US" altLang="zh-CN" sz="2000" dirty="0" smtClean="0">
                <a:latin typeface="Times New Roman" pitchFamily="18" charset="0"/>
                <a:cs typeface="Times New Roman" pitchFamily="18" charset="0"/>
              </a:rPr>
              <a:t>31</a:t>
            </a:r>
            <a:r>
              <a:rPr lang="zh-CN" altLang="en-US" sz="2000" dirty="0" smtClean="0">
                <a:latin typeface="Times New Roman" pitchFamily="18" charset="0"/>
                <a:cs typeface="Times New Roman" pitchFamily="18" charset="0"/>
              </a:rPr>
              <a:t>日打扫房间 （在普遍烧煤的时代， 倾倒烧尽的煤灰） 。另外还存在一种迷信， 就是必须在午夜钟声敲响之前清偿所有的债务。</a:t>
            </a:r>
          </a:p>
          <a:p>
            <a:pPr marL="457200" indent="-457200" algn="just">
              <a:lnSpc>
                <a:spcPct val="150000"/>
              </a:lnSpc>
            </a:pP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午夜来临后，作为传统，人们会歌唱著名诗人罗伯特</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彭斯</a:t>
            </a:r>
            <a:r>
              <a:rPr lang="en-US" altLang="zh-CN" sz="2000" dirty="0" smtClean="0">
                <a:latin typeface="Times New Roman" pitchFamily="18" charset="0"/>
                <a:cs typeface="Times New Roman" pitchFamily="18" charset="0"/>
              </a:rPr>
              <a:t>(Robert Burns)</a:t>
            </a:r>
            <a:r>
              <a:rPr lang="zh-CN" altLang="en-US" sz="2000" dirty="0" smtClean="0">
                <a:latin typeface="Times New Roman" pitchFamily="18" charset="0"/>
                <a:cs typeface="Times New Roman" pitchFamily="18" charset="0"/>
              </a:rPr>
              <a:t>所作的</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友谊地久天长</a:t>
            </a:r>
            <a:r>
              <a:rPr lang="en-US" altLang="zh-CN" sz="2000" dirty="0" smtClean="0">
                <a:latin typeface="Times New Roman" pitchFamily="18" charset="0"/>
                <a:cs typeface="Times New Roman" pitchFamily="18" charset="0"/>
              </a:rPr>
              <a:t>》 (“For Auld Lang </a:t>
            </a:r>
            <a:r>
              <a:rPr lang="en-US" altLang="zh-CN" sz="2000" dirty="0" err="1" smtClean="0">
                <a:latin typeface="Times New Roman" pitchFamily="18" charset="0"/>
                <a:cs typeface="Times New Roman" pitchFamily="18" charset="0"/>
              </a:rPr>
              <a:t>Syne</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。除夕夜庆典活动将持续多天， 其中一个主要部分是热情地款待来访的朋友和陌生人。午夜之后拜访主人家的第一位客人成为 “第一脚” </a:t>
            </a:r>
            <a:r>
              <a:rPr lang="en-US" altLang="zh-CN" sz="2000" dirty="0" smtClean="0">
                <a:latin typeface="Times New Roman" pitchFamily="18" charset="0"/>
                <a:cs typeface="Times New Roman" pitchFamily="18" charset="0"/>
              </a:rPr>
              <a:t>(First Footing)</a:t>
            </a:r>
            <a:r>
              <a:rPr lang="zh-CN" altLang="en-US" sz="2000" dirty="0" smtClean="0">
                <a:latin typeface="Times New Roman" pitchFamily="18" charset="0"/>
                <a:cs typeface="Times New Roman" pitchFamily="18" charset="0"/>
              </a:rPr>
              <a:t>： 为确保为主人家带来好运， 到访的第一位客人应该是具有一头深色头发的男性 </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源自过去的维京时代， 金发的陌生人跨入你家门槛， 就意味着麻烦的降临</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 ， 而且他应该象征性地带一些煤、 牛油甜酥饼、 盐、黑色的小圆面包和威士忌。今天这些象征性礼物可能只剩下牛油甜酥饼和威士忌了。</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7" name="矩形 6"/>
          <p:cNvSpPr/>
          <p:nvPr/>
        </p:nvSpPr>
        <p:spPr>
          <a:xfrm>
            <a:off x="0" y="585425"/>
            <a:ext cx="1508746" cy="400110"/>
          </a:xfrm>
          <a:prstGeom prst="rect">
            <a:avLst/>
          </a:prstGeom>
        </p:spPr>
        <p:txBody>
          <a:bodyPr wrap="none">
            <a:spAutoFit/>
          </a:bodyPr>
          <a:lstStyle/>
          <a:p>
            <a:r>
              <a:rPr lang="en-US" altLang="zh-CN" sz="2000" dirty="0" smtClean="0">
                <a:solidFill>
                  <a:srgbClr val="006600"/>
                </a:solidFill>
                <a:latin typeface="Comic Sans MS" pitchFamily="66" charset="0"/>
              </a:rPr>
              <a:t>My Project</a:t>
            </a:r>
            <a:endParaRPr lang="zh-CN" altLang="en-US" sz="2000" dirty="0">
              <a:solidFill>
                <a:srgbClr val="006600"/>
              </a:solidFill>
              <a:latin typeface="Comic Sans MS" pitchFamily="66" charset="0"/>
            </a:endParaRPr>
          </a:p>
        </p:txBody>
      </p:sp>
      <p:sp>
        <p:nvSpPr>
          <p:cNvPr id="9" name="矩形 8"/>
          <p:cNvSpPr/>
          <p:nvPr/>
        </p:nvSpPr>
        <p:spPr>
          <a:xfrm>
            <a:off x="0" y="997275"/>
            <a:ext cx="12198350" cy="707886"/>
          </a:xfrm>
          <a:prstGeom prst="rect">
            <a:avLst/>
          </a:prstGeom>
        </p:spPr>
        <p:txBody>
          <a:bodyPr wrap="square">
            <a:spAutoFit/>
          </a:bodyPr>
          <a:lstStyle/>
          <a:p>
            <a:pPr algn="just"/>
            <a:r>
              <a:rPr lang="en-US" altLang="zh-CN" sz="2000" dirty="0" smtClean="0">
                <a:solidFill>
                  <a:srgbClr val="996600"/>
                </a:solidFill>
                <a:latin typeface="Calibri" pitchFamily="34" charset="0"/>
              </a:rPr>
              <a:t>Task What’ s your schedule for a ten-day trip in the UK? What are your favorite places of interest in the UK? Share your plans with your classmates.</a:t>
            </a:r>
            <a:endParaRPr lang="zh-CN" altLang="en-US" sz="2000" dirty="0">
              <a:solidFill>
                <a:srgbClr val="996600"/>
              </a:solidFill>
              <a:latin typeface="Calibri"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8" name="矩形 7"/>
          <p:cNvSpPr/>
          <p:nvPr/>
        </p:nvSpPr>
        <p:spPr>
          <a:xfrm>
            <a:off x="0" y="585425"/>
            <a:ext cx="4955203" cy="400110"/>
          </a:xfrm>
          <a:prstGeom prst="rect">
            <a:avLst/>
          </a:prstGeom>
        </p:spPr>
        <p:txBody>
          <a:bodyPr wrap="none">
            <a:spAutoFit/>
          </a:bodyPr>
          <a:lstStyle/>
          <a:p>
            <a:r>
              <a:rPr lang="en-US" altLang="zh-CN" sz="2000" dirty="0" smtClean="0">
                <a:solidFill>
                  <a:srgbClr val="006600"/>
                </a:solidFill>
                <a:latin typeface="Comic Sans MS" pitchFamily="66" charset="0"/>
              </a:rPr>
              <a:t>Text B </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Sports in the United Kingdom</a:t>
            </a:r>
            <a:endParaRPr lang="zh-CN" altLang="en-US" sz="2000" dirty="0">
              <a:solidFill>
                <a:srgbClr val="006600"/>
              </a:solidFill>
              <a:latin typeface="Comic Sans MS" pitchFamily="66" charset="0"/>
            </a:endParaRPr>
          </a:p>
        </p:txBody>
      </p:sp>
      <p:sp>
        <p:nvSpPr>
          <p:cNvPr id="10" name="TextBox 9"/>
          <p:cNvSpPr txBox="1"/>
          <p:nvPr/>
        </p:nvSpPr>
        <p:spPr>
          <a:xfrm>
            <a:off x="339175" y="1078127"/>
            <a:ext cx="11520000" cy="5230727"/>
          </a:xfrm>
          <a:prstGeom prst="rect">
            <a:avLst/>
          </a:prstGeom>
          <a:noFill/>
        </p:spPr>
        <p:txBody>
          <a:bodyPr wrap="square" rtlCol="0">
            <a:spAutoFit/>
          </a:bodyPr>
          <a:lstStyle/>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Sports play an important part in the life in Britain and are a popular leisure activity. Many of the world’ s famous sports began in Britain, including cricket, football, lawn tennis, golf and rugby. Britain’ s national sport is cricket although to many people football (soccer) is seen as Britain’ s national sport.</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Football</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Football is the most popular sport. Some of Britain’ s football teams are world-famous, the most famous being Manchester United, Arsenal and Liverpool. The highlight of the English football year is the FA (Football Association) Cup Final each May.</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Cricket</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Cricket is played on village greens and in towns/cities on Sundays from April to August. Teams are made up of 11 players each. They play with a ball slightly smaller than a baseball and a bat shaped like a paddle.</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Rugby</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Rugby originated from Rugby school. It is similar to football, but played with an oval ball. Players can carry the ball and tackle each other. The best rugby teams compete in the Super League Final each September. For many years Rugby was only played by the rich upper classes, but now it is popular all over the country.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8" name="矩形 7"/>
          <p:cNvSpPr/>
          <p:nvPr/>
        </p:nvSpPr>
        <p:spPr>
          <a:xfrm>
            <a:off x="0" y="585425"/>
            <a:ext cx="4955203" cy="400110"/>
          </a:xfrm>
          <a:prstGeom prst="rect">
            <a:avLst/>
          </a:prstGeom>
        </p:spPr>
        <p:txBody>
          <a:bodyPr wrap="none">
            <a:spAutoFit/>
          </a:bodyPr>
          <a:lstStyle/>
          <a:p>
            <a:r>
              <a:rPr lang="en-US" altLang="zh-CN" sz="2000" dirty="0" smtClean="0">
                <a:solidFill>
                  <a:srgbClr val="006600"/>
                </a:solidFill>
                <a:latin typeface="Comic Sans MS" pitchFamily="66" charset="0"/>
              </a:rPr>
              <a:t>Text B </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Sports in the United Kingdom</a:t>
            </a:r>
            <a:endParaRPr lang="zh-CN" altLang="en-US" sz="2000" dirty="0">
              <a:solidFill>
                <a:srgbClr val="006600"/>
              </a:solidFill>
              <a:latin typeface="Comic Sans MS" pitchFamily="66" charset="0"/>
            </a:endParaRPr>
          </a:p>
        </p:txBody>
      </p:sp>
      <p:sp>
        <p:nvSpPr>
          <p:cNvPr id="10" name="TextBox 9"/>
          <p:cNvSpPr txBox="1"/>
          <p:nvPr/>
        </p:nvSpPr>
        <p:spPr>
          <a:xfrm>
            <a:off x="339175" y="1086516"/>
            <a:ext cx="11520000" cy="5230727"/>
          </a:xfrm>
          <a:prstGeom prst="rect">
            <a:avLst/>
          </a:prstGeom>
          <a:noFill/>
        </p:spPr>
        <p:txBody>
          <a:bodyPr wrap="square" rtlCol="0">
            <a:spAutoFit/>
          </a:bodyPr>
          <a:lstStyle/>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Tennis</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world’ s most famous tennis tournament is Wimbledon. It started at a small club in south London in the nineteenth century.</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It begins on the nearest Monday to June</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22, at a time when the English often have the finest weather. Millions of people watch the Championships on TV live. It is traditional for visitors to eat strawberries and cream whilst they watch the tennis.</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Netball</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Netball is the largest female team sport in England. The sport is played almost exclusively by women and girls, although male participation has increased in recent years.</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Scotland is traditionally regarded as the home of golf. There are over 400 golf courses in Scotland alone. The most important golf club in Scotland is in the seaside town of St. Andrews, near Dundee.</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Horseracing</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Horseracing, the sport of Kings, is a very popular sport with meetings being held every day throughout the year. The Derby originated here, as did The Grand National which is the hardest horse race in the world.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8" name="矩形 7"/>
          <p:cNvSpPr/>
          <p:nvPr/>
        </p:nvSpPr>
        <p:spPr>
          <a:xfrm>
            <a:off x="0" y="585425"/>
            <a:ext cx="4955203" cy="400110"/>
          </a:xfrm>
          <a:prstGeom prst="rect">
            <a:avLst/>
          </a:prstGeom>
        </p:spPr>
        <p:txBody>
          <a:bodyPr wrap="none">
            <a:spAutoFit/>
          </a:bodyPr>
          <a:lstStyle/>
          <a:p>
            <a:r>
              <a:rPr lang="en-US" altLang="zh-CN" sz="2000" dirty="0" smtClean="0">
                <a:solidFill>
                  <a:srgbClr val="006600"/>
                </a:solidFill>
                <a:latin typeface="Comic Sans MS" pitchFamily="66" charset="0"/>
              </a:rPr>
              <a:t>Text B </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Sports in the United Kingdom</a:t>
            </a:r>
            <a:endParaRPr lang="zh-CN" altLang="en-US" sz="2000" dirty="0">
              <a:solidFill>
                <a:srgbClr val="006600"/>
              </a:solidFill>
              <a:latin typeface="Comic Sans MS" pitchFamily="66" charset="0"/>
            </a:endParaRPr>
          </a:p>
        </p:txBody>
      </p:sp>
      <p:sp>
        <p:nvSpPr>
          <p:cNvPr id="10" name="TextBox 9"/>
          <p:cNvSpPr txBox="1"/>
          <p:nvPr/>
        </p:nvSpPr>
        <p:spPr>
          <a:xfrm>
            <a:off x="339175" y="1086516"/>
            <a:ext cx="11520000" cy="5230727"/>
          </a:xfrm>
          <a:prstGeom prst="rect">
            <a:avLst/>
          </a:prstGeom>
          <a:noFill/>
        </p:spPr>
        <p:txBody>
          <a:bodyPr wrap="square" rtlCol="0">
            <a:spAutoFit/>
          </a:bodyPr>
          <a:lstStyle/>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Table Tennis</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Ascot, a small town in the south of England, becomes the centre of horse-racing world for one week in June. It’ s called Royal Ascot because the Queen always goes to Ascot. She has a lot of racehorses and likes to watch racing. Table tennis was invented in England in 1880. It began with Cambridge University students using cigar boxes and champagne corks. Although the game originated in England, British players don’ t have much luck in international championships.</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University Boat Race</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In the nineteenth century, students at Oxford and Cambridge, Britain’ s two oldest universities, were huge fans of rowing. In 1829, the two schools agreed to hold a race against each other for the first time on the Thames River. The Oxford boat won and a tradition was born. Today, the University Boat Race is held every spring in either late March or early April.</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Fishing (Angling</a:t>
            </a:r>
            <a:r>
              <a:rPr lang="en-US" altLang="zh-CN" sz="2000" dirty="0" smtClean="0">
                <a:latin typeface="Times New Roman" pitchFamily="18" charset="0"/>
                <a:cs typeface="Times New Roman" pitchFamily="18" charset="0"/>
              </a:rPr>
              <a:t>)</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Angling is one of the most popular sports in the UK, with an estimated 3.3 million people participating in the sport on a regular basis. Fishermen can be seen sitting beside rivers and lakes.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8" name="矩形 7"/>
          <p:cNvSpPr/>
          <p:nvPr/>
        </p:nvSpPr>
        <p:spPr>
          <a:xfrm>
            <a:off x="0" y="585425"/>
            <a:ext cx="1508746" cy="400110"/>
          </a:xfrm>
          <a:prstGeom prst="rect">
            <a:avLst/>
          </a:prstGeom>
        </p:spPr>
        <p:txBody>
          <a:bodyPr wrap="none">
            <a:spAutoFit/>
          </a:bodyPr>
          <a:lstStyle/>
          <a:p>
            <a:r>
              <a:rPr lang="en-US" altLang="zh-CN" sz="2000" dirty="0" smtClean="0">
                <a:solidFill>
                  <a:srgbClr val="006600"/>
                </a:solidFill>
                <a:latin typeface="Comic Sans MS" pitchFamily="66" charset="0"/>
              </a:rPr>
              <a:t>My Project</a:t>
            </a:r>
            <a:endParaRPr lang="zh-CN" altLang="en-US" sz="2000" dirty="0">
              <a:solidFill>
                <a:srgbClr val="006600"/>
              </a:solidFill>
              <a:latin typeface="Comic Sans MS" pitchFamily="66" charset="0"/>
            </a:endParaRPr>
          </a:p>
        </p:txBody>
      </p:sp>
      <p:sp>
        <p:nvSpPr>
          <p:cNvPr id="7" name="矩形 6"/>
          <p:cNvSpPr/>
          <p:nvPr/>
        </p:nvSpPr>
        <p:spPr>
          <a:xfrm>
            <a:off x="0" y="997275"/>
            <a:ext cx="12198350" cy="400110"/>
          </a:xfrm>
          <a:prstGeom prst="rect">
            <a:avLst/>
          </a:prstGeom>
        </p:spPr>
        <p:txBody>
          <a:bodyPr wrap="square">
            <a:spAutoFit/>
          </a:bodyPr>
          <a:lstStyle/>
          <a:p>
            <a:pPr algn="just"/>
            <a:r>
              <a:rPr lang="en-US" altLang="zh-CN" sz="2000" dirty="0" smtClean="0">
                <a:solidFill>
                  <a:srgbClr val="996600"/>
                </a:solidFill>
                <a:latin typeface="Calibri" pitchFamily="34" charset="0"/>
              </a:rPr>
              <a:t>Task Choose one of the sports that you are most interested in and talk about it in detail.</a:t>
            </a:r>
            <a:endParaRPr lang="zh-CN" altLang="en-US" sz="2000" dirty="0">
              <a:solidFill>
                <a:srgbClr val="996600"/>
              </a:solidFill>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6555000"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United Kingdom</a:t>
            </a:r>
            <a:endParaRPr lang="zh-CN" altLang="en-US" sz="2000" dirty="0">
              <a:solidFill>
                <a:srgbClr val="006600"/>
              </a:solidFill>
              <a:latin typeface="Comic Sans MS" pitchFamily="66" charset="0"/>
            </a:endParaRPr>
          </a:p>
        </p:txBody>
      </p:sp>
      <p:sp>
        <p:nvSpPr>
          <p:cNvPr id="10" name="TextBox 9"/>
          <p:cNvSpPr txBox="1"/>
          <p:nvPr/>
        </p:nvSpPr>
        <p:spPr>
          <a:xfrm>
            <a:off x="339175" y="1072776"/>
            <a:ext cx="11520000" cy="5215338"/>
          </a:xfrm>
          <a:prstGeom prst="rect">
            <a:avLst/>
          </a:prstGeom>
          <a:noFill/>
        </p:spPr>
        <p:txBody>
          <a:bodyPr wrap="square" rtlCol="0">
            <a:spAutoFit/>
          </a:bodyPr>
          <a:lstStyle/>
          <a:p>
            <a:pPr>
              <a:lnSpc>
                <a:spcPct val="140000"/>
              </a:lnSpc>
            </a:pPr>
            <a:r>
              <a:rPr lang="zh-CN" altLang="en-US" sz="2000" dirty="0" smtClean="0">
                <a:solidFill>
                  <a:srgbClr val="800000"/>
                </a:solidFill>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Geography</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United Kingdom is constitutional</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monarchy</a:t>
            </a:r>
            <a:r>
              <a:rPr lang="en-US" altLang="zh-CN" sz="2000" baseline="30000" dirty="0" smtClean="0">
                <a:latin typeface="Times New Roman" pitchFamily="18" charset="0"/>
                <a:cs typeface="Times New Roman" pitchFamily="18" charset="0"/>
              </a:rPr>
              <a:t>[1]</a:t>
            </a:r>
            <a:r>
              <a:rPr lang="en-US" altLang="zh-CN" sz="2000" dirty="0" smtClean="0">
                <a:latin typeface="Times New Roman" pitchFamily="18" charset="0"/>
                <a:cs typeface="Times New Roman" pitchFamily="18" charset="0"/>
              </a:rPr>
              <a:t> in northwestern Europe, officially the United Kingdom of Great Britain and Northern Ireland.</a:t>
            </a:r>
            <a:r>
              <a:rPr lang="en-US" altLang="zh-CN" sz="2000" baseline="30000" dirty="0" smtClean="0">
                <a:latin typeface="Times New Roman" pitchFamily="18" charset="0"/>
                <a:cs typeface="Times New Roman" pitchFamily="18" charset="0"/>
              </a:rPr>
              <a:t>[2] </a:t>
            </a:r>
            <a:r>
              <a:rPr lang="en-US" altLang="zh-CN" sz="2000" dirty="0" smtClean="0">
                <a:latin typeface="Times New Roman" pitchFamily="18" charset="0"/>
                <a:cs typeface="Times New Roman" pitchFamily="18" charset="0"/>
              </a:rPr>
              <a:t>Great Britain is the largest island in the cluster of islands, or archipelago, known as the British Isles. England is the largest and most populous division of the island of Great Britain, making up the south and the east. Wales is on the west and Scotland is to the north. Northern Ireland is located in the northeast corner of Ireland, the second largest island in the British Isles. The capital of the United Kingdom is the city of London, a major financial centre of the world, in front of New York City, Hong Kong and Singapore.</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Formation of the United Kingdom</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Acts of Union</a:t>
            </a:r>
            <a:r>
              <a:rPr lang="en-US" altLang="zh-CN" sz="2000" baseline="30000" dirty="0" smtClean="0">
                <a:latin typeface="Times New Roman" pitchFamily="18" charset="0"/>
                <a:cs typeface="Times New Roman" pitchFamily="18" charset="0"/>
              </a:rPr>
              <a:t>[3] </a:t>
            </a:r>
            <a:r>
              <a:rPr lang="en-US" altLang="zh-CN" sz="2000" dirty="0" smtClean="0">
                <a:latin typeface="Times New Roman" pitchFamily="18" charset="0"/>
                <a:cs typeface="Times New Roman" pitchFamily="18" charset="0"/>
              </a:rPr>
              <a:t>between the Kingdom of England and the Kingdom of Scotland in 1707 caused the dissolution of both the Parliament of England and Parliament of Scotland in order to create a unified Kingdom of Great Britain governed by a unified Parliament of Great Britain.</a:t>
            </a: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Note</a:t>
            </a:r>
            <a:endParaRPr lang="zh-CN" altLang="en-US" sz="2000" dirty="0">
              <a:latin typeface="Impac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6555000"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United Kingdom</a:t>
            </a:r>
            <a:endParaRPr lang="zh-CN" altLang="en-US" sz="2000" dirty="0">
              <a:solidFill>
                <a:srgbClr val="006600"/>
              </a:solidFill>
              <a:latin typeface="Comic Sans MS" pitchFamily="66" charset="0"/>
            </a:endParaRP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Back</a:t>
            </a:r>
            <a:endParaRPr lang="zh-CN" altLang="en-US" sz="2000" dirty="0">
              <a:latin typeface="Impact" pitchFamily="34" charset="0"/>
            </a:endParaRPr>
          </a:p>
        </p:txBody>
      </p:sp>
      <p:sp>
        <p:nvSpPr>
          <p:cNvPr id="16" name="TextBox 15"/>
          <p:cNvSpPr txBox="1"/>
          <p:nvPr/>
        </p:nvSpPr>
        <p:spPr>
          <a:xfrm>
            <a:off x="699175" y="1291416"/>
            <a:ext cx="10800000" cy="4616648"/>
          </a:xfrm>
          <a:prstGeom prst="rect">
            <a:avLst/>
          </a:prstGeom>
          <a:noFill/>
        </p:spPr>
        <p:txBody>
          <a:bodyPr wrap="square" rtlCol="0">
            <a:spAutoFit/>
          </a:bodyPr>
          <a:lstStyle/>
          <a:p>
            <a:pPr marL="457200" indent="-457200">
              <a:lnSpc>
                <a:spcPct val="200000"/>
              </a:lnSpc>
              <a:buFont typeface="Wingdings" pitchFamily="2" charset="2"/>
              <a:buChar char="n"/>
            </a:pPr>
            <a:r>
              <a:rPr lang="zh-CN" altLang="en-US" dirty="0" smtClean="0"/>
              <a:t>英国是世界上最早确立君主立宪制</a:t>
            </a:r>
            <a:r>
              <a:rPr lang="en-US" altLang="zh-CN" dirty="0" smtClean="0"/>
              <a:t>[1]</a:t>
            </a:r>
            <a:r>
              <a:rPr lang="zh-CN" altLang="en-US" dirty="0" smtClean="0"/>
              <a:t>的国家， 国王 </a:t>
            </a:r>
            <a:r>
              <a:rPr lang="en-US" altLang="zh-CN" dirty="0" smtClean="0"/>
              <a:t>(</a:t>
            </a:r>
            <a:r>
              <a:rPr lang="zh-CN" altLang="en-US" dirty="0" smtClean="0"/>
              <a:t>女王</a:t>
            </a:r>
            <a:r>
              <a:rPr lang="en-US" altLang="zh-CN" dirty="0" smtClean="0"/>
              <a:t>)</a:t>
            </a:r>
            <a:r>
              <a:rPr lang="zh-CN" altLang="en-US" dirty="0" smtClean="0"/>
              <a:t> 处于统而不治的地位</a:t>
            </a:r>
            <a:r>
              <a:rPr lang="en-US" altLang="zh-CN" dirty="0" smtClean="0"/>
              <a:t>,</a:t>
            </a:r>
            <a:r>
              <a:rPr lang="zh-CN" altLang="en-US" dirty="0" smtClean="0"/>
              <a:t>议会成为国家权力中心。</a:t>
            </a:r>
          </a:p>
          <a:p>
            <a:pPr marL="457200" indent="-457200">
              <a:lnSpc>
                <a:spcPct val="200000"/>
              </a:lnSpc>
              <a:buFont typeface="Wingdings" pitchFamily="2" charset="2"/>
              <a:buChar char="n"/>
            </a:pPr>
            <a:r>
              <a:rPr lang="en-US" altLang="zh-CN" dirty="0" smtClean="0"/>
              <a:t>1922</a:t>
            </a:r>
            <a:r>
              <a:rPr lang="zh-CN" altLang="en-US" dirty="0" smtClean="0"/>
              <a:t>年， 爱尔兰自由邦脱离联合王国， </a:t>
            </a:r>
            <a:r>
              <a:rPr lang="en-US" altLang="zh-CN" dirty="0" smtClean="0"/>
              <a:t>1927</a:t>
            </a:r>
            <a:r>
              <a:rPr lang="zh-CN" altLang="en-US" dirty="0" smtClean="0"/>
              <a:t>年联合王国的名称改成了今天的大不列颠及北爱尔兰联合王国</a:t>
            </a:r>
            <a:r>
              <a:rPr lang="en-US" altLang="zh-CN" dirty="0" smtClean="0"/>
              <a:t>[2]</a:t>
            </a:r>
            <a:r>
              <a:rPr lang="zh-CN" altLang="en-US" dirty="0" smtClean="0"/>
              <a:t>。</a:t>
            </a:r>
            <a:endParaRPr lang="en-US" altLang="zh-CN" dirty="0" smtClean="0"/>
          </a:p>
          <a:p>
            <a:pPr marL="457200" indent="-457200">
              <a:lnSpc>
                <a:spcPct val="200000"/>
              </a:lnSpc>
              <a:buFont typeface="Wingdings" pitchFamily="2" charset="2"/>
              <a:buChar char="n"/>
            </a:pPr>
            <a:r>
              <a:rPr lang="en-US" altLang="zh-CN" dirty="0" smtClean="0"/>
              <a:t>《</a:t>
            </a:r>
            <a:r>
              <a:rPr lang="zh-CN" altLang="en-US" dirty="0" smtClean="0"/>
              <a:t>联合法案</a:t>
            </a:r>
            <a:r>
              <a:rPr lang="en-US" altLang="zh-CN" dirty="0" smtClean="0"/>
              <a:t>》 [3]</a:t>
            </a:r>
            <a:r>
              <a:rPr lang="zh-CN" altLang="en-US" dirty="0" smtClean="0"/>
              <a:t>是</a:t>
            </a:r>
            <a:r>
              <a:rPr lang="en-US" altLang="zh-CN" dirty="0" smtClean="0"/>
              <a:t>1706</a:t>
            </a:r>
            <a:r>
              <a:rPr lang="zh-CN" altLang="en-US" dirty="0" smtClean="0"/>
              <a:t>年和</a:t>
            </a:r>
            <a:r>
              <a:rPr lang="en-US" altLang="zh-CN" dirty="0" smtClean="0"/>
              <a:t>1707</a:t>
            </a:r>
            <a:r>
              <a:rPr lang="zh-CN" altLang="en-US" dirty="0" smtClean="0"/>
              <a:t>年英格兰国会和苏格兰国会分别通过的一对国会法案， 使两个王国 </a:t>
            </a:r>
            <a:r>
              <a:rPr lang="en-US" altLang="zh-CN" dirty="0" smtClean="0"/>
              <a:t>(</a:t>
            </a:r>
            <a:r>
              <a:rPr lang="zh-CN" altLang="en-US" dirty="0" smtClean="0"/>
              <a:t>那时已经由同一个君主管治， 但立法机构还是分开的</a:t>
            </a:r>
            <a:r>
              <a:rPr lang="en-US" altLang="zh-CN" dirty="0" smtClean="0"/>
              <a:t>)</a:t>
            </a:r>
            <a:r>
              <a:rPr lang="zh-CN" altLang="en-US" dirty="0" smtClean="0"/>
              <a:t> 结合成为大不列颠王国。</a:t>
            </a:r>
            <a:endParaRPr lang="zh-CN" alt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6555000"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United Kingdom</a:t>
            </a:r>
            <a:endParaRPr lang="zh-CN" altLang="en-US" sz="2000" dirty="0">
              <a:solidFill>
                <a:srgbClr val="006600"/>
              </a:solidFill>
              <a:latin typeface="Comic Sans MS" pitchFamily="66" charset="0"/>
            </a:endParaRPr>
          </a:p>
        </p:txBody>
      </p:sp>
      <p:sp>
        <p:nvSpPr>
          <p:cNvPr id="10" name="TextBox 9"/>
          <p:cNvSpPr txBox="1"/>
          <p:nvPr/>
        </p:nvSpPr>
        <p:spPr>
          <a:xfrm>
            <a:off x="339175" y="1072776"/>
            <a:ext cx="11520000" cy="5262979"/>
          </a:xfrm>
          <a:prstGeom prst="rect">
            <a:avLst/>
          </a:prstGeom>
          <a:noFill/>
        </p:spPr>
        <p:txBody>
          <a:bodyPr wrap="square" rtlCol="0">
            <a:spAutoFit/>
          </a:bodyPr>
          <a:lstStyle/>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Act of Union of 1800 formally assimilated Ireland within the British political process and from 1 January 1801 created a new state called the United Kingdom of Great Britain and Ireland, which united the Kingdom of Great Britain with the Kingdom of Ireland to form a single political entity. The English capital of London was adopted as the capital of the Union.</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People often confuse the names for this country, and frequently make mistakes in using them. United Kingdom, UK, and Britain are all proper terms for the entire nation, although the term Britain is also often used when it comes to the island of Great Britain. The use of the term Great Britain to refer to the entire nation is now outdated; the term Great Britain, properly used, refers only to the island of Great Britain, which does not include Northern Ireland. The term England should never be used to describe Britain, because England is only one part of the island. It is always correct to call people from England, Scotland, or Wales British, although people from England may also properly be called English, people from Scotland Scottish, and people from Wales Welsh.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6555000"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United Kingdom</a:t>
            </a:r>
            <a:endParaRPr lang="zh-CN" altLang="en-US" sz="2000" dirty="0">
              <a:solidFill>
                <a:srgbClr val="006600"/>
              </a:solidFill>
              <a:latin typeface="Comic Sans MS" pitchFamily="66" charset="0"/>
            </a:endParaRPr>
          </a:p>
        </p:txBody>
      </p:sp>
      <p:sp>
        <p:nvSpPr>
          <p:cNvPr id="10" name="TextBox 9"/>
          <p:cNvSpPr txBox="1"/>
          <p:nvPr/>
        </p:nvSpPr>
        <p:spPr>
          <a:xfrm>
            <a:off x="339175" y="1064387"/>
            <a:ext cx="11520000" cy="5253811"/>
          </a:xfrm>
          <a:prstGeom prst="rect">
            <a:avLst/>
          </a:prstGeom>
          <a:noFill/>
        </p:spPr>
        <p:txBody>
          <a:bodyPr wrap="square" rtlCol="0">
            <a:spAutoFit/>
          </a:bodyPr>
          <a:lstStyle/>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Government</a:t>
            </a:r>
          </a:p>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In a broad sense, the British government comprises the monarch, the Parliament</a:t>
            </a:r>
            <a:r>
              <a:rPr lang="en-US" altLang="zh-CN" sz="2000" baseline="30000" dirty="0" smtClean="0">
                <a:latin typeface="Times New Roman" pitchFamily="18" charset="0"/>
                <a:cs typeface="Times New Roman" pitchFamily="18" charset="0"/>
              </a:rPr>
              <a:t>[4] </a:t>
            </a:r>
            <a:r>
              <a:rPr lang="en-US" altLang="zh-CN" sz="2000" dirty="0" smtClean="0">
                <a:latin typeface="Times New Roman" pitchFamily="18" charset="0"/>
                <a:cs typeface="Times New Roman" pitchFamily="18" charset="0"/>
              </a:rPr>
              <a:t>and the executive branch led by the Prime Minister. The Prime Minister forms a Cabinet. The Cabinet initiates policies, proposes all important bills in Parliament, and coordinates the work of different government departments. The Prime Minister as Head of Cabinet and Government as a whole is ultimately responsible for the policies and decisions of the government.</a:t>
            </a:r>
          </a:p>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Parliament</a:t>
            </a:r>
            <a:r>
              <a:rPr lang="en-US" altLang="zh-CN" sz="2000" baseline="30000" dirty="0" smtClean="0">
                <a:latin typeface="Times New Roman" pitchFamily="18" charset="0"/>
                <a:cs typeface="Times New Roman" pitchFamily="18" charset="0"/>
              </a:rPr>
              <a:t>[4] </a:t>
            </a:r>
            <a:r>
              <a:rPr lang="en-US" altLang="zh-CN" sz="2000" dirty="0" smtClean="0">
                <a:latin typeface="Times New Roman" pitchFamily="18" charset="0"/>
                <a:cs typeface="Times New Roman" pitchFamily="18" charset="0"/>
              </a:rPr>
              <a:t>is the law-making body of the United Kingdom. It comprises the monarch, often referred to as the Crown, the House of Lords</a:t>
            </a:r>
            <a:r>
              <a:rPr lang="en-US" altLang="zh-CN" sz="2000" baseline="30000" dirty="0" smtClean="0">
                <a:latin typeface="Times New Roman" pitchFamily="18" charset="0"/>
                <a:cs typeface="Times New Roman" pitchFamily="18" charset="0"/>
              </a:rPr>
              <a:t>[5] </a:t>
            </a:r>
            <a:r>
              <a:rPr lang="en-US" altLang="zh-CN" sz="2000" dirty="0" smtClean="0">
                <a:latin typeface="Times New Roman" pitchFamily="18" charset="0"/>
                <a:cs typeface="Times New Roman" pitchFamily="18" charset="0"/>
              </a:rPr>
              <a:t>, and the House of Commons</a:t>
            </a:r>
            <a:r>
              <a:rPr lang="en-US" altLang="zh-CN" sz="2000" baseline="30000" dirty="0" smtClean="0">
                <a:latin typeface="Times New Roman" pitchFamily="18" charset="0"/>
                <a:cs typeface="Times New Roman" pitchFamily="18" charset="0"/>
              </a:rPr>
              <a:t>[6] </a:t>
            </a:r>
            <a:r>
              <a:rPr lang="en-US" altLang="zh-CN" sz="2000" dirty="0" smtClean="0">
                <a:latin typeface="Times New Roman" pitchFamily="18" charset="0"/>
                <a:cs typeface="Times New Roman" pitchFamily="18" charset="0"/>
              </a:rPr>
              <a:t>. The monarch’ s role is only ceremonial, </a:t>
            </a:r>
            <a:r>
              <a:rPr lang="en-US" altLang="zh-CN" sz="2000" dirty="0" err="1" smtClean="0">
                <a:latin typeface="Times New Roman" pitchFamily="18" charset="0"/>
                <a:cs typeface="Times New Roman" pitchFamily="18" charset="0"/>
              </a:rPr>
              <a:t>unpolitical</a:t>
            </a:r>
            <a:r>
              <a:rPr lang="en-US" altLang="zh-CN" sz="2000" dirty="0" smtClean="0">
                <a:latin typeface="Times New Roman" pitchFamily="18" charset="0"/>
                <a:cs typeface="Times New Roman" pitchFamily="18" charset="0"/>
              </a:rPr>
              <a:t> and symbolic. The House of Lords, sometimes referred to as the Upper House, consists of two groups of members: a religious group and a secular group. One important role of the House of Lords is its function as the highest court of the United Kingdom. The House of Commons is composed of 659 elected members who are called MPs for short. The seats are distributed according to population. Its most important function is to make laws, known as “Act of Parliament” .</a:t>
            </a: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Note</a:t>
            </a:r>
            <a:endParaRPr lang="zh-CN" altLang="en-US" sz="2000" dirty="0">
              <a:latin typeface="Impact"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黑体"/>
        <a:cs typeface=""/>
      </a:majorFont>
      <a:minorFont>
        <a:latin typeface="Arial"/>
        <a:ea typeface="黑体"/>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999</Words>
  <PresentationFormat>自定义</PresentationFormat>
  <Paragraphs>405</Paragraphs>
  <Slides>59</Slides>
  <Notes>0</Notes>
  <HiddenSlides>4</HiddenSlides>
  <MMClips>0</MMClips>
  <ScaleCrop>false</ScaleCrop>
  <HeadingPairs>
    <vt:vector size="4" baseType="variant">
      <vt:variant>
        <vt:lpstr>主题</vt:lpstr>
      </vt:variant>
      <vt:variant>
        <vt:i4>1</vt:i4>
      </vt:variant>
      <vt:variant>
        <vt:lpstr>幻灯片标题</vt:lpstr>
      </vt:variant>
      <vt:variant>
        <vt:i4>59</vt:i4>
      </vt:variant>
    </vt:vector>
  </HeadingPairs>
  <TitlesOfParts>
    <vt:vector size="60" baseType="lpstr">
      <vt:lpstr>Office 主题</vt:lpstr>
      <vt:lpstr>幻灯片 1</vt:lpstr>
      <vt:lpstr>The United Kingdom of Great Britain and Northern Ireland</vt:lpstr>
      <vt:lpstr>The United Kingdom of Great Britain and Northern Ireland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Broadening My Horizon</vt:lpstr>
      <vt:lpstr>Broadening My Horizon</vt:lpstr>
      <vt:lpstr>Broadening My Horizon</vt:lpstr>
      <vt:lpstr>Broadening My Horizon</vt:lpstr>
      <vt:lpstr>Broadening My Horizon</vt:lpstr>
      <vt:lpstr>Broadening My Horizon</vt:lpstr>
      <vt:lpstr>Broadening My Horizon</vt:lpstr>
      <vt:lpstr>Broadening My Horizon</vt:lpstr>
      <vt:lpstr>Broadening My Horizon</vt:lpstr>
      <vt:lpstr>Broadening My Horizon</vt:lpstr>
      <vt:lpstr>Broadening My Horizon</vt:lpstr>
      <vt:lpstr>Broadening My Horizon</vt:lpstr>
      <vt:lpstr>Broadening My Horizon</vt:lpstr>
      <vt:lpstr>Broadening My Horizon</vt:lpstr>
      <vt:lpstr>Broadening My Horizon</vt:lpstr>
      <vt:lpstr>Broadening My Horizon</vt:lpstr>
      <vt:lpstr>Reading for Pleasure</vt:lpstr>
      <vt:lpstr>Reading for Pleasure</vt:lpstr>
      <vt:lpstr>Reading for Pleasure</vt:lpstr>
      <vt:lpstr>Reading for Pleasure</vt:lpstr>
      <vt:lpstr>Reading for Pleasure</vt:lpstr>
      <vt:lpstr>Reading for Pleasure</vt:lpstr>
      <vt:lpstr>Reading for Pleasure</vt:lpstr>
      <vt:lpstr>Reading for Pleasure</vt:lpstr>
      <vt:lpstr>Reading for Pleasure</vt:lpstr>
      <vt:lpstr>Reading for Pleasure</vt:lpstr>
      <vt:lpstr>Reading for Pleasure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User</cp:lastModifiedBy>
  <cp:revision>34</cp:revision>
  <dcterms:created xsi:type="dcterms:W3CDTF">2016-08-17T06:11:33Z</dcterms:created>
  <dcterms:modified xsi:type="dcterms:W3CDTF">2016-08-18T01:48:49Z</dcterms:modified>
</cp:coreProperties>
</file>